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62" r:id="rId3"/>
    <p:sldId id="264" r:id="rId4"/>
    <p:sldId id="269" r:id="rId5"/>
    <p:sldId id="272" r:id="rId6"/>
    <p:sldId id="273" r:id="rId7"/>
    <p:sldId id="274" r:id="rId8"/>
    <p:sldId id="276" r:id="rId9"/>
    <p:sldId id="275" r:id="rId10"/>
    <p:sldId id="268" r:id="rId11"/>
    <p:sldId id="265" r:id="rId12"/>
    <p:sldId id="277" r:id="rId13"/>
    <p:sldId id="278" r:id="rId14"/>
    <p:sldId id="279" r:id="rId15"/>
    <p:sldId id="280" r:id="rId16"/>
    <p:sldId id="282" r:id="rId17"/>
    <p:sldId id="283" r:id="rId18"/>
    <p:sldId id="285" r:id="rId19"/>
    <p:sldId id="286" r:id="rId20"/>
    <p:sldId id="287" r:id="rId21"/>
    <p:sldId id="288" r:id="rId22"/>
    <p:sldId id="317" r:id="rId23"/>
    <p:sldId id="316" r:id="rId24"/>
    <p:sldId id="318" r:id="rId25"/>
    <p:sldId id="281" r:id="rId26"/>
    <p:sldId id="289" r:id="rId27"/>
    <p:sldId id="290" r:id="rId28"/>
    <p:sldId id="291" r:id="rId29"/>
    <p:sldId id="292" r:id="rId30"/>
    <p:sldId id="293" r:id="rId31"/>
    <p:sldId id="294" r:id="rId32"/>
    <p:sldId id="295" r:id="rId33"/>
    <p:sldId id="296" r:id="rId34"/>
    <p:sldId id="319" r:id="rId35"/>
    <p:sldId id="298" r:id="rId36"/>
    <p:sldId id="299" r:id="rId37"/>
    <p:sldId id="300" r:id="rId38"/>
    <p:sldId id="301" r:id="rId39"/>
    <p:sldId id="303" r:id="rId40"/>
    <p:sldId id="304" r:id="rId41"/>
    <p:sldId id="305" r:id="rId42"/>
    <p:sldId id="306" r:id="rId43"/>
    <p:sldId id="307" r:id="rId44"/>
    <p:sldId id="309" r:id="rId45"/>
    <p:sldId id="310" r:id="rId46"/>
    <p:sldId id="311" r:id="rId47"/>
    <p:sldId id="312" r:id="rId48"/>
    <p:sldId id="313" r:id="rId49"/>
    <p:sldId id="314" r:id="rId50"/>
    <p:sldId id="266" r:id="rId51"/>
    <p:sldId id="267" r:id="rId52"/>
    <p:sldId id="315" r:id="rId53"/>
    <p:sldId id="261" r:id="rId5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IldtONJSQT8z9VZk14Is+XKcFf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B4921-882E-6452-47B4-3035D68711DB}" name="ALBERTO HOCES GARCIA" initials="AHG" userId="ALBERTO HOCES GARCIA" providerId="None"/>
  <p188:author id="{E7A2B5C4-5E64-4CC4-B3F5-0A0DFE4238D8}" name="Tomás Puebla" initials="TP" userId="S::OTRI@CETEM.ES::fb2a17f1-bd37-45c4-b32c-96686f49b4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670"/>
    <a:srgbClr val="F1F4FA"/>
    <a:srgbClr val="4D68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03" autoAdjust="0"/>
    <p:restoredTop sz="76832" autoAdjust="0"/>
  </p:normalViewPr>
  <p:slideViewPr>
    <p:cSldViewPr snapToGrid="0" snapToObjects="1">
      <p:cViewPr>
        <p:scale>
          <a:sx n="71" d="100"/>
          <a:sy n="71" d="100"/>
        </p:scale>
        <p:origin x="1268"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Google Shape;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dirty="0">
                <a:effectLst/>
                <a:latin typeface="Avenir Light"/>
                <a:ea typeface="Avenir"/>
                <a:cs typeface="Avenir"/>
              </a:rPr>
              <a:t>Benvenuti al workshop online AHOD 360 dell'area marina delle isole europee.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dirty="0">
              <a:effectLst/>
              <a:latin typeface="Avenir Light"/>
              <a:ea typeface="Avenir"/>
              <a:cs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dirty="0">
                <a:effectLst/>
                <a:latin typeface="Avenir Light"/>
                <a:ea typeface="Avenir"/>
                <a:cs typeface="Avenir"/>
              </a:rPr>
              <a:t>In questo incontro, presenteremo il progetto </a:t>
            </a:r>
            <a:r>
              <a:rPr lang="it-IT" sz="1800" dirty="0" err="1">
                <a:effectLst/>
                <a:latin typeface="Avenir Light"/>
                <a:ea typeface="Avenir"/>
                <a:cs typeface="Avenir"/>
              </a:rPr>
              <a:t>All</a:t>
            </a:r>
            <a:r>
              <a:rPr lang="it-IT" sz="1800" dirty="0">
                <a:effectLst/>
                <a:latin typeface="Avenir Light"/>
                <a:ea typeface="Avenir"/>
                <a:cs typeface="Avenir"/>
              </a:rPr>
              <a:t> Hands On Deck 360, i suoi partner, gli obiettivi e i risultati ottenuti fino ad adesso. </a:t>
            </a:r>
            <a:endParaRPr dirty="0"/>
          </a:p>
        </p:txBody>
      </p:sp>
      <p:sp>
        <p:nvSpPr>
          <p:cNvPr id="31" name="Google Shape;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Presenterò uno dei risultati del progetto già realizzato. Abbiamo altri due risultati che sono attualmente in fase di sviluppo, ma li menzionerò nell'ultima parte del workshop.</a:t>
            </a:r>
          </a:p>
          <a:p>
            <a:pPr marL="342900" marR="0" lvl="0" indent="-342900" algn="l" rtl="0">
              <a:spcBef>
                <a:spcPts val="0"/>
              </a:spcBef>
              <a:spcAft>
                <a:spcPts val="0"/>
              </a:spcAft>
              <a:buClr>
                <a:schemeClr val="tx1"/>
              </a:buClr>
              <a:buFont typeface="Arial" panose="020B0604020202020204" pitchFamily="34" charset="0"/>
              <a:buChar char="•"/>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Come primo risultato voglio presentavi il portale collaborativo con l'obiettivo di fornire uno strumento digitale che possa mettere in contatto studenti e i professionisti del settore navale. Così che loro possano entrare in contatto e condividere le loro idee, i loro progetti e i loro dubbi con altri studenti e professionisti in tutta Europa.</a:t>
            </a:r>
          </a:p>
          <a:p>
            <a:pPr marL="342900" marR="0" lvl="0" indent="-342900" algn="l" rtl="0">
              <a:spcBef>
                <a:spcPts val="0"/>
              </a:spcBef>
              <a:spcAft>
                <a:spcPts val="0"/>
              </a:spcAft>
              <a:buClr>
                <a:schemeClr val="tx1"/>
              </a:buClr>
              <a:buFont typeface="Arial" panose="020B0604020202020204" pitchFamily="34" charset="0"/>
              <a:buChar char="•"/>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Questo portale collaborativo ha 3 gruppi PRINCIPALI, per specifico target, ad infatti è possibile comunicare tra, maestri d’ascia (formatori) e studente – maestri d’ascia con i cantieri navali e infine anche un gruppo tra maestri d’ascia e maestri d’ascia. </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77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In ogni nodo l'obiettivo era quello di avere:</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Un forum generale</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Forum specifici su argomenti importanti</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Un'area di domande e risposte</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Uno spazio di condivisione collaborativa</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Una bacheca con opportunità di apprendimento o professionali</a:t>
            </a: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Possibilità di inviare e ricevere messaggi</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87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683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07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Prima di tutto dovete registrarvi sul portale, avete 3 modi per farlo: uno è scrivere il link che si trova sulla diapositiva, la seconda opzione è cliccare in alto a destra della homepage, dove c'è scritto "registrati" o usare il QR della schermata, che è diverso da quello precedente.</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90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Sono necessari solo 4-5 dati per la registrazione, il nome utente (ricordate il vostro nome utente per accedere successivamente al portale collaborativo, la vostra e-mail, la vostra password. È necessario aggiungere il proprio nome, gli anni di esperienza nel settore, il proprio ruolo lavorativo e selezionare il ruolo che si desidera avere nel Progetto: operaio navale, cantiere navale o studente. Cercate di essere registrati compilando i dati.</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459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Dopodiché, dovrete attivare il vostro account con l'e-mail che dovreste aver ricevuto nella casella di posta elettronica che avete indicato.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46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Riceverete questa e-mail, solo che dovrete premere il link</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928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Si apre il portale collaborativo e si deve premere solo "</a:t>
            </a:r>
            <a:r>
              <a:rPr lang="it-IT" sz="1200" dirty="0" err="1">
                <a:effectLst/>
                <a:latin typeface="Avenir Light"/>
                <a:ea typeface="Avenir"/>
                <a:cs typeface="Avenir"/>
              </a:rPr>
              <a:t>actívate</a:t>
            </a:r>
            <a:r>
              <a:rPr lang="it-IT" sz="1200" dirty="0">
                <a:effectLst/>
                <a:latin typeface="Avenir Light"/>
                <a:ea typeface="Avenir"/>
                <a:cs typeface="Avenir"/>
              </a:rPr>
              <a:t>". Questo viene fatto per evitare che i bot possano essere registrati e condividere la pubblicità.</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Se l'operazione è stata eseguita correttamente, apparirà questo messaggio e sarà possibile effettuare il login.</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48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spcBef>
                <a:spcPts val="600"/>
              </a:spcBef>
              <a:spcAft>
                <a:spcPts val="600"/>
              </a:spcAft>
            </a:pPr>
            <a:r>
              <a:rPr lang="it-IT" sz="1800" dirty="0" err="1">
                <a:effectLst/>
                <a:latin typeface="Avenir Light"/>
                <a:ea typeface="Avenir"/>
                <a:cs typeface="Avenir"/>
              </a:rPr>
              <a:t>All</a:t>
            </a:r>
            <a:r>
              <a:rPr lang="it-IT" sz="1800" dirty="0">
                <a:effectLst/>
                <a:latin typeface="Avenir Light"/>
                <a:ea typeface="Avenir"/>
                <a:cs typeface="Avenir"/>
              </a:rPr>
              <a:t> Hands On Deck 360 è un progetto Erasmus + che vede la collaborazione di 5 partner di 4 Paesi: CETEM, </a:t>
            </a:r>
            <a:r>
              <a:rPr lang="it-IT" sz="1800" dirty="0" err="1">
                <a:effectLst/>
                <a:latin typeface="Avenir Light"/>
                <a:ea typeface="Avenir"/>
                <a:cs typeface="Avenir"/>
              </a:rPr>
              <a:t>InnovaWood</a:t>
            </a:r>
            <a:r>
              <a:rPr lang="it-IT" sz="1800" dirty="0">
                <a:effectLst/>
                <a:latin typeface="Avenir Light"/>
                <a:ea typeface="Avenir"/>
                <a:cs typeface="Avenir"/>
              </a:rPr>
              <a:t>, ILI-FAU, CEIPES e l'Università di Murcia. In questo progetto stiamo coprendo 6 aree marittime. Nasce nel 2023 ed è ancora in lavorazione, il mese di conclusione si prevede per Gennaio 2025. </a:t>
            </a:r>
          </a:p>
          <a:p>
            <a:pPr algn="just">
              <a:spcBef>
                <a:spcPts val="600"/>
              </a:spcBef>
              <a:spcAft>
                <a:spcPts val="600"/>
              </a:spcAft>
            </a:pPr>
            <a:endParaRPr lang="it-IT" sz="1800" dirty="0">
              <a:effectLst/>
              <a:latin typeface="Avenir Light"/>
              <a:ea typeface="Avenir"/>
              <a:cs typeface="Avenir"/>
            </a:endParaRPr>
          </a:p>
          <a:p>
            <a:pPr algn="just">
              <a:spcBef>
                <a:spcPts val="600"/>
              </a:spcBef>
              <a:spcAft>
                <a:spcPts val="600"/>
              </a:spcAft>
            </a:pPr>
            <a:r>
              <a:rPr lang="it-IT" sz="1800" dirty="0">
                <a:effectLst/>
                <a:latin typeface="Avenir Light"/>
                <a:ea typeface="Avenir"/>
                <a:cs typeface="Avenir"/>
              </a:rPr>
              <a:t>AHOD360 è nato per rispondere ad alcune importanti esigenze dei maestri d'ascia, una delle professioni più antiche del nostro continente, e forse la più importante è quella di affrontare la trasformazione digitale, contribuendo all'innovazione dei maestri d'ascia, adattandola alle esigenze del mercato del lavoro, e lo faremo con l'uso dell'apprendimento immersivo e delle nuove tecnologie (video 360).</a:t>
            </a: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57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È possibile accedere al portale collaborativo e fare il login, il login si trova in alto a destra dello schermo.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2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Per l'accesso, sono necessari solo il nome utente e la password.</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109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Assicuratevi di aver effettuato correttamente il login, controllando che il vostro nome utente appaia in alto a destra dello schermo.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94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This is the front page of the collaborative portal, which is called "Home" and simply explains the 3 main groups I have mentioned:</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Shipwright – Student</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Shipwright – Shipyard</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dirty="0">
                <a:effectLst/>
                <a:latin typeface="Avenir Light"/>
                <a:ea typeface="Avenir"/>
                <a:cs typeface="Avenir"/>
              </a:rPr>
              <a:t>- Shipwright – Shipwright</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249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La sezione più importante è "Gruppi".</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683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800" dirty="0">
                <a:effectLst/>
                <a:latin typeface="Calibri" panose="020F0502020204030204" pitchFamily="34" charset="0"/>
                <a:ea typeface="Calibri" panose="020F0502020204030204" pitchFamily="34" charset="0"/>
                <a:cs typeface="Times New Roman" panose="02020603050405020304" pitchFamily="18" charset="0"/>
              </a:rPr>
              <a:t>Entrate nel portale e potete navigare al suo interno; il mio consiglio è di unirvi ai gruppi che si trovano all'interno, perché lì ci sono le informazioni più importanti. Se volete, potete unirvi a tutti i gruppi.</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35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Si può entrare nei diversi gruppi dopo esservi entrati, si può uscire dal gruppo se lo si desidera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81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Questo gruppo è incentrato sull'apprendimento della professione di maestro d'ascia ed è stato creato con l'obiettivo di condividere contenuti e stabilire un contatto tra i maestri d'ascia attuali e le persone che stanno imparando. È possibile partecipare ai diversi forum su argomenti interessanti, anche crearne di nuovi per ricevere input dagli altri membri; utilizzare uno spazio di condivisione per caricare documenti, progetti, immagini, video, schizzi di disegni che l'utente vuole condividere con il resto degli utenti di questo gruppo; se si è studenti si può entrare in contatto direttamente con gli altri membri per porre domande o rispondere a dubbi; e controllare e aggiungere notizie sulla bacheca con opportunità professionali e di apprendimento.</a:t>
            </a:r>
          </a:p>
          <a:p>
            <a:pPr marL="342900" marR="0" lvl="0" indent="-342900" algn="l" rtl="0">
              <a:spcBef>
                <a:spcPts val="0"/>
              </a:spcBef>
              <a:spcAft>
                <a:spcPts val="0"/>
              </a:spcAft>
              <a:buClr>
                <a:schemeClr val="tx1"/>
              </a:buClr>
              <a:buFont typeface="Arial" panose="020B0604020202020204" pitchFamily="34" charset="0"/>
              <a:buChar char="•"/>
            </a:pPr>
            <a:r>
              <a:rPr lang="it-IT" sz="1200" b="0" i="0" dirty="0">
                <a:solidFill>
                  <a:srgbClr val="7A7E83"/>
                </a:solidFill>
                <a:effectLst/>
                <a:latin typeface="Inter"/>
                <a:ea typeface="Avenir"/>
                <a:cs typeface="Avenir"/>
              </a:rPr>
              <a:t>Come potete verificare, avete la possibilità di entrare in Home (per difetto) in diversi forum, Documenti, Membri, inviare inviti e Media.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56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Nella home del Gruppo hai accesso al forum generale, dove puoi porre qualsiasi domanda a tutta la comunità o condividere la tua opinione.</a:t>
            </a: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È molto semplice, devi scrivere direttamente dopo le domande "cosa c'è di nuovo in </a:t>
            </a:r>
            <a:r>
              <a:rPr lang="it-IT" sz="1200" dirty="0" err="1">
                <a:effectLst/>
                <a:latin typeface="Avenir Light"/>
                <a:ea typeface="Avenir"/>
                <a:cs typeface="Avenir"/>
              </a:rPr>
              <a:t>shipwright-student</a:t>
            </a:r>
            <a:r>
              <a:rPr lang="it-IT" sz="1200" dirty="0">
                <a:effectLst/>
                <a:latin typeface="Avenir Light"/>
                <a:ea typeface="Avenir"/>
                <a:cs typeface="Avenir"/>
              </a:rPr>
              <a:t>?", puoi allegare delle immagini e poi premere post update.</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25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Potete leggere i contributi degli altri membri e dare la vostra opinione o rispondere alle loro domande.</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55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spcBef>
                <a:spcPts val="600"/>
              </a:spcBef>
              <a:spcAft>
                <a:spcPts val="600"/>
              </a:spcAft>
            </a:pPr>
            <a:r>
              <a:rPr lang="it-IT" sz="1800" b="0" dirty="0">
                <a:effectLst/>
                <a:latin typeface="Avenir Light"/>
                <a:ea typeface="Avenir"/>
                <a:cs typeface="Avenir"/>
              </a:rPr>
              <a:t>CETEM è un centro di ricerca e innovazione di </a:t>
            </a:r>
            <a:r>
              <a:rPr lang="it-IT" sz="1800" b="0" dirty="0" err="1">
                <a:effectLst/>
                <a:latin typeface="Avenir Light"/>
                <a:ea typeface="Avenir"/>
                <a:cs typeface="Avenir"/>
              </a:rPr>
              <a:t>Yecla</a:t>
            </a:r>
            <a:r>
              <a:rPr lang="it-IT" sz="1800" b="0" dirty="0">
                <a:effectLst/>
                <a:latin typeface="Avenir Light"/>
                <a:ea typeface="Avenir"/>
                <a:cs typeface="Avenir"/>
              </a:rPr>
              <a:t>, in Spagna, specializzato nell'industria del legno e del mobile.</a:t>
            </a:r>
          </a:p>
          <a:p>
            <a:pPr algn="just">
              <a:spcBef>
                <a:spcPts val="600"/>
              </a:spcBef>
              <a:spcAft>
                <a:spcPts val="600"/>
              </a:spcAft>
            </a:pPr>
            <a:r>
              <a:rPr lang="it-IT" sz="1800" b="0" dirty="0">
                <a:effectLst/>
                <a:latin typeface="Avenir Light"/>
                <a:ea typeface="Avenir"/>
                <a:cs typeface="Avenir"/>
              </a:rPr>
              <a:t>L'Università di Murcia è un'università pubblica di ricerca in Spagna. È coinvolta attraverso il gruppo di ricerca scientifica "Chair of </a:t>
            </a:r>
            <a:r>
              <a:rPr lang="it-IT" sz="1800" b="0" dirty="0" err="1">
                <a:effectLst/>
                <a:latin typeface="Avenir Light"/>
                <a:ea typeface="Avenir"/>
                <a:cs typeface="Avenir"/>
              </a:rPr>
              <a:t>Naval</a:t>
            </a:r>
            <a:r>
              <a:rPr lang="it-IT" sz="1800" b="0" dirty="0">
                <a:effectLst/>
                <a:latin typeface="Avenir Light"/>
                <a:ea typeface="Avenir"/>
                <a:cs typeface="Avenir"/>
              </a:rPr>
              <a:t> History and Heritage".</a:t>
            </a:r>
          </a:p>
          <a:p>
            <a:pPr algn="just">
              <a:spcBef>
                <a:spcPts val="600"/>
              </a:spcBef>
              <a:spcAft>
                <a:spcPts val="600"/>
              </a:spcAft>
            </a:pPr>
            <a:r>
              <a:rPr lang="it-IT" sz="1800" b="0" dirty="0">
                <a:effectLst/>
                <a:latin typeface="Avenir Light"/>
                <a:ea typeface="Avenir"/>
                <a:cs typeface="Avenir"/>
              </a:rPr>
              <a:t>Il CEIPES è una ONG europea con sede a Palermo, che opera a livello locale, europeo e internazionale in sinergia con oltre 100 organizzazioni, enti e istituzioni con l'obiettivo di migliorare le metodologie e le tecnologie nel campo dell'istruzione.</a:t>
            </a:r>
          </a:p>
          <a:p>
            <a:pPr algn="just">
              <a:spcBef>
                <a:spcPts val="600"/>
              </a:spcBef>
              <a:spcAft>
                <a:spcPts val="600"/>
              </a:spcAft>
            </a:pPr>
            <a:endParaRPr lang="it-IT" sz="1800" b="0" dirty="0">
              <a:effectLst/>
              <a:latin typeface="Avenir Light"/>
              <a:ea typeface="Avenir"/>
              <a:cs typeface="Avenir"/>
            </a:endParaRPr>
          </a:p>
          <a:p>
            <a:pPr algn="just">
              <a:spcBef>
                <a:spcPts val="600"/>
              </a:spcBef>
              <a:spcAft>
                <a:spcPts val="600"/>
              </a:spcAft>
            </a:pPr>
            <a:r>
              <a:rPr lang="it-IT" sz="1800" b="0" dirty="0">
                <a:effectLst/>
                <a:latin typeface="Avenir Light"/>
                <a:ea typeface="Avenir"/>
                <a:cs typeface="Avenir"/>
              </a:rPr>
              <a:t>L'Innovation in Learning Institute (ILI) è un istituto per la ricerca scientifica e il centro per l'e-learning della Friedrich-Alexander-</a:t>
            </a:r>
            <a:r>
              <a:rPr lang="it-IT" sz="1800" b="0" dirty="0" err="1">
                <a:effectLst/>
                <a:latin typeface="Avenir Light"/>
                <a:ea typeface="Avenir"/>
                <a:cs typeface="Avenir"/>
              </a:rPr>
              <a:t>Universität</a:t>
            </a:r>
            <a:r>
              <a:rPr lang="it-IT" sz="1800" b="0" dirty="0">
                <a:effectLst/>
                <a:latin typeface="Avenir Light"/>
                <a:ea typeface="Avenir"/>
                <a:cs typeface="Avenir"/>
              </a:rPr>
              <a:t> Erlangen-</a:t>
            </a:r>
            <a:r>
              <a:rPr lang="it-IT" sz="1800" b="0" dirty="0" err="1">
                <a:effectLst/>
                <a:latin typeface="Avenir Light"/>
                <a:ea typeface="Avenir"/>
                <a:cs typeface="Avenir"/>
              </a:rPr>
              <a:t>Nuremberg</a:t>
            </a:r>
            <a:r>
              <a:rPr lang="it-IT" sz="1800" b="0" dirty="0">
                <a:effectLst/>
                <a:latin typeface="Avenir Light"/>
                <a:ea typeface="Avenir"/>
                <a:cs typeface="Avenir"/>
              </a:rPr>
              <a:t> (FAU) integrando la Facoltà di Filosofia in Germania.</a:t>
            </a:r>
          </a:p>
          <a:p>
            <a:pPr algn="just">
              <a:spcBef>
                <a:spcPts val="600"/>
              </a:spcBef>
              <a:spcAft>
                <a:spcPts val="600"/>
              </a:spcAft>
            </a:pPr>
            <a:endParaRPr lang="it-IT" sz="1800" b="0" dirty="0">
              <a:effectLst/>
              <a:latin typeface="Avenir Light"/>
              <a:ea typeface="Avenir"/>
              <a:cs typeface="Avenir"/>
            </a:endParaRPr>
          </a:p>
          <a:p>
            <a:pPr algn="just">
              <a:spcBef>
                <a:spcPts val="600"/>
              </a:spcBef>
              <a:spcAft>
                <a:spcPts val="600"/>
              </a:spcAft>
            </a:pPr>
            <a:r>
              <a:rPr lang="it-IT" sz="1800" b="0" dirty="0" err="1">
                <a:effectLst/>
                <a:latin typeface="Avenir Light"/>
                <a:ea typeface="Avenir"/>
                <a:cs typeface="Avenir"/>
              </a:rPr>
              <a:t>InnovaWood</a:t>
            </a:r>
            <a:r>
              <a:rPr lang="it-IT" sz="1800" b="0" dirty="0">
                <a:effectLst/>
                <a:latin typeface="Avenir Light"/>
                <a:ea typeface="Avenir"/>
                <a:cs typeface="Avenir"/>
              </a:rPr>
              <a:t> è un'organizzazione che integra diverse reti europee nei settori forestale, del legno e dell'arredamento. in un meccanismo più efficace per sostenere l'innovazione in questi settori.</a:t>
            </a:r>
            <a:endParaRPr lang="en-GB" sz="1800" b="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885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È possibile accedere agli argomenti del </a:t>
            </a:r>
            <a:r>
              <a:rPr lang="it-IT" sz="1200" dirty="0" err="1">
                <a:effectLst/>
                <a:latin typeface="Avenir Light"/>
                <a:ea typeface="Avenir"/>
                <a:cs typeface="Avenir"/>
              </a:rPr>
              <a:t>fórum</a:t>
            </a:r>
            <a:r>
              <a:rPr lang="it-IT" sz="1200" dirty="0">
                <a:effectLst/>
                <a:latin typeface="Avenir Light"/>
                <a:ea typeface="Avenir"/>
                <a:cs typeface="Avenir"/>
              </a:rPr>
              <a:t> creati da altri membri, ma anche creare il proprio argomento.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859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Dovete dare al vostro argomento un titolo e dei tag,</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074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È possibile condividere documenti e media con gli altri membri.</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399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Nei membri è possibile controllare le persone registrate in quel gruppo e inviare loro un invito di amicizia.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59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I nodi/gruppi restanti seguono la stessa filosofia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888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Questo gruppo è stato creato con l'obiettivo di facilitare la relazione tra i cantieri navali e i maestri d'ascia al fine di condividere possibili progetti, offerte di lavoro o scambi di studenti. </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510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E infine </a:t>
            </a:r>
            <a:r>
              <a:rPr lang="it-IT" sz="1200" dirty="0" err="1">
                <a:effectLst/>
                <a:latin typeface="Avenir Light"/>
                <a:ea typeface="Avenir"/>
                <a:cs typeface="Avenir"/>
              </a:rPr>
              <a:t>shipwright-shipwright</a:t>
            </a:r>
            <a:r>
              <a:rPr lang="it-IT" sz="1200" dirty="0">
                <a:effectLst/>
                <a:latin typeface="Avenir Light"/>
                <a:ea typeface="Avenir"/>
                <a:cs typeface="Avenir"/>
              </a:rPr>
              <a:t> "Questo gruppo è incentrato sulla facilitazione della cooperazione tra professionisti del settore navale di diverse aree e paesi marittimi, al fine di dare l'opportunità di condividere idee, documenti, progetti, conoscenze... per preservare questa posizione lavorativa</a:t>
            </a:r>
          </a:p>
          <a:p>
            <a:pPr marL="342900" marR="0" lvl="0" indent="-342900" algn="l" rtl="0">
              <a:spcBef>
                <a:spcPts val="0"/>
              </a:spcBef>
              <a:spcAft>
                <a:spcPts val="0"/>
              </a:spcAft>
              <a:buClr>
                <a:schemeClr val="tx1"/>
              </a:buClr>
              <a:buFont typeface="Arial" panose="020B0604020202020204" pitchFamily="34" charset="0"/>
              <a:buChar char="•"/>
            </a:pPr>
            <a:endParaRPr lang="it-IT" sz="1200" b="0" i="0" dirty="0">
              <a:solidFill>
                <a:srgbClr val="7A7E83"/>
              </a:solidFill>
              <a:effectLst/>
              <a:latin typeface="Avenir Light"/>
            </a:endParaRPr>
          </a:p>
          <a:p>
            <a:pPr marL="342900" marR="0" lvl="0" indent="-342900" algn="l" rtl="0">
              <a:spcBef>
                <a:spcPts val="0"/>
              </a:spcBef>
              <a:spcAft>
                <a:spcPts val="0"/>
              </a:spcAft>
              <a:buClr>
                <a:schemeClr val="tx1"/>
              </a:buClr>
              <a:buFont typeface="Arial" panose="020B0604020202020204" pitchFamily="34" charset="0"/>
              <a:buChar char="•"/>
            </a:pPr>
            <a:r>
              <a:rPr lang="en-US" b="0" i="0" dirty="0">
                <a:solidFill>
                  <a:srgbClr val="7A7E83"/>
                </a:solidFill>
                <a:effectLst/>
                <a:latin typeface="Inter"/>
              </a:rPr>
              <a:t>This group has the same structure than the previous ones</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20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L'ultima è la "Bacheca" per condividere nuove opportunità e offerte di lavoro.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495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Infine, ci concentreremo sulla parte superiore del portale collaborativo, principalmente con 3 importanti sezioni: Attività, Membri e Mappa.</a:t>
            </a:r>
          </a:p>
          <a:p>
            <a:pPr marL="342900" marR="0" lvl="0" indent="-342900" algn="l" rtl="0">
              <a:spcBef>
                <a:spcPts val="0"/>
              </a:spcBef>
              <a:spcAft>
                <a:spcPts val="0"/>
              </a:spcAft>
              <a:buClr>
                <a:schemeClr val="tx1"/>
              </a:buClr>
              <a:buFont typeface="Arial" panose="020B0604020202020204" pitchFamily="34" charset="0"/>
              <a:buChar char="•"/>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In Attività, è possibile controllare tutte le modifiche all'interno del portale collaborativo.</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183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E la mappa, che è una mappa digitale con i diversi stakeholder, quindi ogni tipo di ente o professionista che lavora nel settore della costruzione navale. All’interno della mappa ci sono più di 100 contatti in tutta </a:t>
            </a:r>
            <a:r>
              <a:rPr lang="it-IT" sz="1200" dirty="0" err="1">
                <a:effectLst/>
                <a:latin typeface="Avenir Light"/>
                <a:ea typeface="Avenir"/>
                <a:cs typeface="Avenir"/>
              </a:rPr>
              <a:t>europa</a:t>
            </a:r>
            <a:r>
              <a:rPr lang="it-IT" sz="1200" dirty="0">
                <a:effectLst/>
                <a:latin typeface="Avenir Light"/>
                <a:ea typeface="Avenir"/>
                <a:cs typeface="Avenir"/>
              </a:rPr>
              <a:t>. Sono indicate con il nome, una breve descrizione delle attività e il sito web.</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54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Sviluppare e implementare pratiche innovative nel settore della cantieristica </a:t>
            </a:r>
            <a:r>
              <a:rPr lang="it-IT" sz="1200" b="0" dirty="0" err="1">
                <a:solidFill>
                  <a:schemeClr val="tx1"/>
                </a:solidFill>
                <a:latin typeface="Montserrat" pitchFamily="2" charset="77"/>
                <a:ea typeface="Avenir"/>
                <a:cs typeface="Avenir"/>
                <a:sym typeface="Avenir"/>
              </a:rPr>
              <a:t>navaleSviluppare</a:t>
            </a:r>
            <a:r>
              <a:rPr lang="it-IT" sz="1200" b="0" dirty="0">
                <a:solidFill>
                  <a:schemeClr val="tx1"/>
                </a:solidFill>
                <a:latin typeface="Montserrat" pitchFamily="2" charset="77"/>
                <a:ea typeface="Avenir"/>
                <a:cs typeface="Avenir"/>
                <a:sym typeface="Avenir"/>
              </a:rPr>
              <a:t> e implementare pratiche innovative nell'apprendimento VET dei settori tradizionali, in particolare di una delle posizioni lavorative più antiche d'Europa: il carpentiere navale.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endParaRPr lang="it-IT" sz="1200" b="0" dirty="0">
              <a:solidFill>
                <a:schemeClr val="tx1"/>
              </a:solidFill>
              <a:latin typeface="Montserrat" pitchFamily="2" charset="77"/>
              <a:ea typeface="Avenir"/>
              <a:cs typeface="Avenir"/>
              <a:sym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154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Nella mappa, è possibile avvicinarsi ai diversi punti che costituiscono uno stakeholder e verificare dove sono allocati.</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743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556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Gli utenti potranno ricercare la parola o cercarla in aree tematiche o marittime, perché la piattaforma elencherà le voci della parola in ordine alfabetico e sarà incluso nelle aree tematiche e marittime. Il discente potrà selezionare prima la lingua desiderata e cercare una parola direttamente o in un'area e apparirà la traduzione nelle altre 4 lingue, la descrizione nella lingua scelta, un'immagine adatta, una nota vocale, i sinonimi e l'area tematica e marittima in cui è utilizzata.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545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All’interno del tour panoramico a 360° per tutti i cantieri, vi saranno delle unità informative e dei pacchetti formativi su strumenti, macchine, materiali e metodi di lavoro rilevanti.</a:t>
            </a:r>
          </a:p>
          <a:p>
            <a:pPr marL="0" marR="0" lvl="0" indent="0" algn="l" rtl="0">
              <a:spcBef>
                <a:spcPts val="0"/>
              </a:spcBef>
              <a:spcAft>
                <a:spcPts val="0"/>
              </a:spcAft>
              <a:buClr>
                <a:schemeClr val="tx1"/>
              </a:buClr>
              <a:buFont typeface="Arial" panose="020B0604020202020204" pitchFamily="34" charset="0"/>
              <a:buNone/>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All’interno di ogni tour ci saranno testi informativi e delle illustrazioni con la possibilità di scaricare e stampare il materiale utile alla formazione. </a:t>
            </a:r>
          </a:p>
          <a:p>
            <a:pPr marL="342900" marR="0" lvl="0" indent="-342900" algn="l" rtl="0">
              <a:spcBef>
                <a:spcPts val="0"/>
              </a:spcBef>
              <a:spcAft>
                <a:spcPts val="0"/>
              </a:spcAft>
              <a:buClr>
                <a:schemeClr val="tx1"/>
              </a:buClr>
              <a:buFont typeface="Arial" panose="020B0604020202020204" pitchFamily="34" charset="0"/>
              <a:buChar char="•"/>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Video immersivi in cui i costruttori di barche trasmettono oralmente le loro conoscenze e il loro know-how, oltre a numerosi altri elementi di apprendimento di diverso tipo (foto, audio, link).</a:t>
            </a:r>
          </a:p>
          <a:p>
            <a:pPr marL="342900" marR="0" lvl="0" indent="-342900" algn="l" rtl="0">
              <a:spcBef>
                <a:spcPts val="0"/>
              </a:spcBef>
              <a:spcAft>
                <a:spcPts val="0"/>
              </a:spcAft>
              <a:buClr>
                <a:schemeClr val="tx1"/>
              </a:buClr>
              <a:buFont typeface="Arial" panose="020B0604020202020204" pitchFamily="34" charset="0"/>
              <a:buChar char="•"/>
            </a:pPr>
            <a:endParaRPr lang="it-IT"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1200" dirty="0">
                <a:effectLst/>
                <a:latin typeface="Avenir Light"/>
                <a:ea typeface="Avenir"/>
                <a:cs typeface="Avenir"/>
              </a:rPr>
              <a:t>Sviluppo di test interattivi con domande di diverso tipo e feedback dettagliati per consentire ai studenti di autovalutare il livello di conoscenza acquisito dopo il tour virtuale di ciascun cantiere.</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28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995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76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776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135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098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76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Ringiovanire la forza lavoro dei maestri d'ascia con i video 360, attirando i giovani studenti e formandoli con indizi pratici che di solito vengono appresi in laboratori, questo sarà fatto con l'apprendimento immersivo utilizzando nuove tecnologie accattivanti (come video 360 con veri maestri d'ascia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endParaRPr lang="it-IT" sz="1200" b="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328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GB" sz="1800" dirty="0">
                <a:effectLst/>
                <a:latin typeface="Avenir Light"/>
                <a:ea typeface="Avenir"/>
                <a:cs typeface="Avenir"/>
              </a:rPr>
              <a:t> You can access to our website and know more about project, partners and results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2459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Initiate the poll so the attendants cand fill it.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GB" sz="2000" dirty="0">
                <a:effectLst/>
                <a:latin typeface="Avenir Light"/>
                <a:ea typeface="Avenir"/>
                <a:cs typeface="Avenir"/>
              </a:rPr>
              <a:t>Link to the poll: https://forms.gle/drq9T1f8w6iznPhp9</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Meanwhile, ask for free feedback.</a:t>
            </a:r>
            <a:endParaRPr lang="en-US" sz="2000" dirty="0">
              <a:solidFill>
                <a:schemeClr val="tx1"/>
              </a:solidFill>
              <a:latin typeface="Montserrat" pitchFamily="2" charset="77"/>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767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2000" dirty="0" err="1">
                <a:solidFill>
                  <a:schemeClr val="tx1"/>
                </a:solidFill>
                <a:latin typeface="Montserrat" pitchFamily="2" charset="77"/>
                <a:sym typeface="Avenir"/>
              </a:rPr>
              <a:t>You</a:t>
            </a:r>
            <a:r>
              <a:rPr lang="es-ES" sz="2000" dirty="0">
                <a:solidFill>
                  <a:schemeClr val="tx1"/>
                </a:solidFill>
                <a:latin typeface="Montserrat" pitchFamily="2" charset="77"/>
                <a:sym typeface="Avenir"/>
              </a:rPr>
              <a:t> can </a:t>
            </a:r>
            <a:r>
              <a:rPr lang="es-ES" sz="2000" dirty="0" err="1">
                <a:solidFill>
                  <a:schemeClr val="tx1"/>
                </a:solidFill>
                <a:latin typeface="Montserrat" pitchFamily="2" charset="77"/>
                <a:sym typeface="Avenir"/>
              </a:rPr>
              <a:t>write</a:t>
            </a:r>
            <a:r>
              <a:rPr lang="es-ES" sz="2000" dirty="0">
                <a:solidFill>
                  <a:schemeClr val="tx1"/>
                </a:solidFill>
                <a:latin typeface="Montserrat" pitchFamily="2" charset="77"/>
                <a:sym typeface="Avenir"/>
              </a:rPr>
              <a:t> me </a:t>
            </a:r>
            <a:r>
              <a:rPr lang="es-ES" sz="2000" dirty="0" err="1">
                <a:solidFill>
                  <a:schemeClr val="tx1"/>
                </a:solidFill>
                <a:latin typeface="Montserrat" pitchFamily="2" charset="77"/>
                <a:sym typeface="Avenir"/>
              </a:rPr>
              <a:t>to</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collaborate</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or</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ask</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something</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about</a:t>
            </a:r>
            <a:r>
              <a:rPr lang="es-ES" sz="2000" dirty="0">
                <a:solidFill>
                  <a:schemeClr val="tx1"/>
                </a:solidFill>
                <a:latin typeface="Montserrat" pitchFamily="2" charset="77"/>
                <a:sym typeface="Avenir"/>
              </a:rPr>
              <a:t> the </a:t>
            </a:r>
            <a:r>
              <a:rPr lang="es-ES" sz="2000" dirty="0" err="1">
                <a:solidFill>
                  <a:schemeClr val="tx1"/>
                </a:solidFill>
                <a:latin typeface="Montserrat" pitchFamily="2" charset="77"/>
                <a:sym typeface="Avenir"/>
              </a:rPr>
              <a:t>project</a:t>
            </a:r>
            <a:endParaRPr lang="en-US" sz="2000" dirty="0">
              <a:solidFill>
                <a:schemeClr val="tx1"/>
              </a:solidFill>
              <a:latin typeface="Montserrat" pitchFamily="2" charset="77"/>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656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Aumentare il numero di studenti in cantieristica navale nella formazione professionale di falegnameria e carpenteria navale - anche trasferendo professionisti da settori affini.</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endParaRPr lang="it-IT" sz="1200" b="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43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Rafforzare le connessioni europee all'interno dell'artigianato e facilitare la cooperazione tra professionisti e studenti di diverse aree marittime, con l'obiettivo di diffondere la conoscenza e aumentare i progetti comuni e la possibilità per gli studenti di spostarsi in Europa.</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endParaRPr lang="it-IT" sz="1200" b="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93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Conservare le conoscenze pratiche e il know-how dei maestri d'ascia europei - registrare e digitalizzare gli interventi degli attuali maestri d'ascia di diverse aree marittime.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endParaRPr lang="it-IT" sz="1200" b="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28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1200" b="0" dirty="0">
                <a:solidFill>
                  <a:schemeClr val="tx1"/>
                </a:solidFill>
                <a:latin typeface="Montserrat" pitchFamily="2" charset="77"/>
                <a:ea typeface="Avenir"/>
                <a:cs typeface="Avenir"/>
                <a:sym typeface="Avenir"/>
              </a:rPr>
              <a:t>Facilitare l'accesso alle informazioni, indipendentemente dalla posizione o dalle risorse finanziarie del discente.</a:t>
            </a:r>
            <a:endParaRPr lang="es-ES" sz="1200" b="0" dirty="0">
              <a:effectLst/>
              <a:latin typeface="Avenir Light"/>
              <a:ea typeface="Avenir"/>
              <a:cs typeface="Avenir"/>
            </a:endParaRPr>
          </a:p>
          <a:p>
            <a:pPr marL="0" marR="0" lvl="0" indent="0" algn="l" rtl="0">
              <a:spcBef>
                <a:spcPts val="0"/>
              </a:spcBef>
              <a:spcAft>
                <a:spcPts val="0"/>
              </a:spcAft>
              <a:buClr>
                <a:schemeClr val="tx1"/>
              </a:buClr>
              <a:buFont typeface="Arial" panose="020B0604020202020204" pitchFamily="34" charset="0"/>
              <a:buNone/>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968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0"/>
        <p:cNvGrpSpPr/>
        <p:nvPr/>
      </p:nvGrpSpPr>
      <p:grpSpPr>
        <a:xfrm>
          <a:off x="0" y="0"/>
          <a:ext cx="0" cy="0"/>
          <a:chOff x="0" y="0"/>
          <a:chExt cx="0" cy="0"/>
        </a:xfrm>
      </p:grpSpPr>
      <p:pic>
        <p:nvPicPr>
          <p:cNvPr id="6" name="Immagine 5">
            <a:extLst>
              <a:ext uri="{FF2B5EF4-FFF2-40B4-BE49-F238E27FC236}">
                <a16:creationId xmlns:a16="http://schemas.microsoft.com/office/drawing/2014/main" id="{CF5D1AD6-218D-059A-1254-272A60410752}"/>
              </a:ext>
            </a:extLst>
          </p:cNvPr>
          <p:cNvPicPr>
            <a:picLocks noChangeAspect="1"/>
          </p:cNvPicPr>
          <p:nvPr userDrawn="1"/>
        </p:nvPicPr>
        <p:blipFill>
          <a:blip r:embed="rId2"/>
          <a:src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p:cSld name="Diapositiva titolo">
    <p:bg>
      <p:bgPr>
        <a:solidFill>
          <a:srgbClr val="4D6883"/>
        </a:solidFill>
        <a:effectLst/>
      </p:bgPr>
    </p:bg>
    <p:spTree>
      <p:nvGrpSpPr>
        <p:cNvPr id="1" name="Shape 17"/>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bg>
      <p:bgRef idx="1002">
        <a:schemeClr val="bg1"/>
      </p:bgRef>
    </p:bg>
    <p:spTree>
      <p:nvGrpSpPr>
        <p:cNvPr id="1" name="Shape 19"/>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Layout personalizzato">
  <p:cSld name="1_Layout personalizzato">
    <p:spTree>
      <p:nvGrpSpPr>
        <p:cNvPr id="1" name="Shape 23"/>
        <p:cNvGrpSpPr/>
        <p:nvPr/>
      </p:nvGrpSpPr>
      <p:grpSpPr>
        <a:xfrm>
          <a:off x="0" y="0"/>
          <a:ext cx="0" cy="0"/>
          <a:chOff x="0" y="0"/>
          <a:chExt cx="0" cy="0"/>
        </a:xfrm>
      </p:grpSpPr>
      <p:pic>
        <p:nvPicPr>
          <p:cNvPr id="3" name="Immagine 2">
            <a:extLst>
              <a:ext uri="{FF2B5EF4-FFF2-40B4-BE49-F238E27FC236}">
                <a16:creationId xmlns:a16="http://schemas.microsoft.com/office/drawing/2014/main" id="{F6BB7F27-0710-38F1-E856-681EE7A92681}"/>
              </a:ext>
            </a:extLst>
          </p:cNvPr>
          <p:cNvPicPr>
            <a:picLocks noChangeAspect="1"/>
          </p:cNvPicPr>
          <p:nvPr userDrawn="1"/>
        </p:nvPicPr>
        <p:blipFill>
          <a:blip r:embed="rId2"/>
          <a:src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emf"/><Relationship Id="rId4" Type="http://schemas.openxmlformats.org/officeDocument/2006/relationships/image" Target="../media/image49.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36.png"/><Relationship Id="rId9"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34.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1"/>
          <p:cNvSpPr/>
          <p:nvPr/>
        </p:nvSpPr>
        <p:spPr>
          <a:xfrm>
            <a:off x="191911" y="5920866"/>
            <a:ext cx="2336800" cy="30777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1400" b="0" i="0" u="none" strike="noStrike" cap="none" dirty="0">
                <a:solidFill>
                  <a:schemeClr val="bg1"/>
                </a:solidFill>
                <a:latin typeface="Montserrat" pitchFamily="2" charset="77"/>
                <a:ea typeface="Avenir"/>
                <a:cs typeface="Avenir"/>
                <a:sym typeface="Avenir"/>
              </a:rPr>
              <a:t>Palermo, Date</a:t>
            </a:r>
            <a:endParaRPr dirty="0">
              <a:solidFill>
                <a:schemeClr val="bg1"/>
              </a:solidFill>
              <a:latin typeface="Montserrat" pitchFamily="2" charset="77"/>
            </a:endParaRPr>
          </a:p>
        </p:txBody>
      </p:sp>
      <p:sp>
        <p:nvSpPr>
          <p:cNvPr id="3" name="Google Shape;42;p2">
            <a:extLst>
              <a:ext uri="{FF2B5EF4-FFF2-40B4-BE49-F238E27FC236}">
                <a16:creationId xmlns:a16="http://schemas.microsoft.com/office/drawing/2014/main" id="{ECFC410C-4EBE-E870-7F35-759544C3DD87}"/>
              </a:ext>
            </a:extLst>
          </p:cNvPr>
          <p:cNvSpPr txBox="1"/>
          <p:nvPr/>
        </p:nvSpPr>
        <p:spPr>
          <a:xfrm>
            <a:off x="1106311" y="4351379"/>
            <a:ext cx="10339774" cy="70784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4000" b="1" u="none" strike="noStrike" cap="none" dirty="0">
                <a:solidFill>
                  <a:schemeClr val="bg1"/>
                </a:solidFill>
                <a:latin typeface="Baskerville SemiBold" panose="02020502070401020303" pitchFamily="18" charset="0"/>
                <a:ea typeface="Baskerville SemiBold" panose="02020502070401020303" pitchFamily="18" charset="0"/>
                <a:cs typeface="Avenir"/>
                <a:sym typeface="Avenir"/>
              </a:rPr>
              <a:t>Workshop online - Isole</a:t>
            </a:r>
            <a:endParaRPr sz="4000" b="1" dirty="0">
              <a:solidFill>
                <a:schemeClr val="bg1"/>
              </a:solidFill>
              <a:latin typeface="Baskerville SemiBold" panose="02020502070401020303" pitchFamily="18" charset="0"/>
              <a:ea typeface="Baskerville SemiBold" panose="02020502070401020303" pitchFamily="18" charset="0"/>
            </a:endParaRPr>
          </a:p>
        </p:txBody>
      </p:sp>
      <p:sp>
        <p:nvSpPr>
          <p:cNvPr id="2" name="Google Shape;42;p2">
            <a:extLst>
              <a:ext uri="{FF2B5EF4-FFF2-40B4-BE49-F238E27FC236}">
                <a16:creationId xmlns:a16="http://schemas.microsoft.com/office/drawing/2014/main" id="{38A9690C-EBB8-E486-AB2D-82E850EFCF2B}"/>
              </a:ext>
            </a:extLst>
          </p:cNvPr>
          <p:cNvSpPr txBox="1"/>
          <p:nvPr/>
        </p:nvSpPr>
        <p:spPr>
          <a:xfrm>
            <a:off x="1106311" y="5029615"/>
            <a:ext cx="10339774" cy="33851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600" b="1" dirty="0">
                <a:solidFill>
                  <a:schemeClr val="bg1"/>
                </a:solidFill>
                <a:latin typeface="Baskerville SemiBold" panose="02020502070401020303" pitchFamily="18" charset="0"/>
                <a:ea typeface="Baskerville SemiBold" panose="02020502070401020303" pitchFamily="18" charset="0"/>
                <a:sym typeface="Avenir"/>
              </a:rPr>
              <a:t>Tenuto dal CEIPES, 23/02/2024</a:t>
            </a:r>
            <a:endParaRPr sz="1600" b="1" dirty="0">
              <a:solidFill>
                <a:schemeClr val="bg1"/>
              </a:solidFill>
              <a:latin typeface="Baskerville SemiBold" panose="02020502070401020303" pitchFamily="18" charset="0"/>
              <a:ea typeface="Baskerville SemiBold" panose="02020502070401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359834" y="2569360"/>
            <a:ext cx="11019366"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Creazione di un portale 2.0 come strumento di collaborazione in cui i discenti e i professionisti del settore navale possano entrare in contatto e condividere le loro idee, i loro progetti e i loro dubbi con altri discenti e professionisti in tutta Europa</a:t>
            </a:r>
            <a:r>
              <a:rPr lang="en-US" sz="2000" dirty="0">
                <a:solidFill>
                  <a:schemeClr val="tx1"/>
                </a:solidFill>
                <a:latin typeface="Montserrat" pitchFamily="2" charset="77"/>
                <a:sym typeface="Avenir"/>
              </a:rPr>
              <a:t>.</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R="0" lvl="0" algn="l" rtl="0">
              <a:spcBef>
                <a:spcPts val="0"/>
              </a:spcBef>
              <a:spcAft>
                <a:spcPts val="0"/>
              </a:spcAft>
              <a:buClr>
                <a:schemeClr val="tx1"/>
              </a:buClr>
            </a:pPr>
            <a:r>
              <a:rPr lang="en-US" sz="2000" dirty="0">
                <a:solidFill>
                  <a:schemeClr val="tx1"/>
                </a:solidFill>
                <a:latin typeface="Montserrat" pitchFamily="2" charset="77"/>
                <a:sym typeface="Avenir"/>
              </a:rPr>
              <a:t>3 GRUPPI PRINCIPALI:</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Shipwright-learners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Shipwright-shipyards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Shipwright-shipwright</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160039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RISULTATO 1</a:t>
            </a:r>
          </a:p>
          <a:p>
            <a:pPr marL="0" marR="0" lvl="0" indent="0" rtl="0">
              <a:spcBef>
                <a:spcPts val="0"/>
              </a:spcBef>
              <a:spcAft>
                <a:spcPts val="0"/>
              </a:spcAft>
              <a:buNone/>
            </a:pPr>
            <a:r>
              <a:rPr lang="it-IT" sz="4400" b="1" dirty="0">
                <a:solidFill>
                  <a:schemeClr val="tx1"/>
                </a:solidFill>
                <a:latin typeface="Baskerville SemiBold" panose="02020502070401020303" pitchFamily="18" charset="0"/>
                <a:ea typeface="Baskerville SemiBold" panose="02020502070401020303" pitchFamily="18" charset="0"/>
                <a:sym typeface="Avenir"/>
              </a:rPr>
              <a:t>Collaborative Portal</a:t>
            </a:r>
            <a:endParaRPr sz="1100"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44387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639234" y="3188993"/>
            <a:ext cx="11019366" cy="224672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In </a:t>
            </a:r>
            <a:r>
              <a:rPr lang="en-US" sz="2000" dirty="0" err="1">
                <a:solidFill>
                  <a:schemeClr val="tx1"/>
                </a:solidFill>
                <a:latin typeface="Montserrat" pitchFamily="2" charset="77"/>
                <a:sym typeface="Avenir"/>
              </a:rPr>
              <a:t>ogni</a:t>
            </a:r>
            <a:r>
              <a:rPr lang="en-US" sz="2000" dirty="0">
                <a:solidFill>
                  <a:schemeClr val="tx1"/>
                </a:solidFill>
                <a:latin typeface="Montserrat" pitchFamily="2" charset="77"/>
                <a:sym typeface="Avenir"/>
              </a:rPr>
              <a:t> </a:t>
            </a:r>
            <a:r>
              <a:rPr lang="en-US" sz="2000" dirty="0" err="1">
                <a:solidFill>
                  <a:schemeClr val="tx1"/>
                </a:solidFill>
                <a:latin typeface="Montserrat" pitchFamily="2" charset="77"/>
                <a:sym typeface="Avenir"/>
              </a:rPr>
              <a:t>gruppo</a:t>
            </a:r>
            <a:r>
              <a:rPr lang="en-US" sz="2000" dirty="0">
                <a:solidFill>
                  <a:schemeClr val="tx1"/>
                </a:solidFill>
                <a:latin typeface="Montserrat" pitchFamily="2" charset="77"/>
                <a:sym typeface="Avenir"/>
              </a:rPr>
              <a:t>:</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Un forum generale</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Forum specifici su argomenti importanti</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Un'area di domande e risposte</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Uno spazio di condivisione collaborativa</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Una bacheca con opportunità di apprendimento o professionali</a:t>
            </a: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sym typeface="Avenir"/>
              </a:rPr>
              <a:t>Possibilità di inviare e ricevere messaggi</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81042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1366895" y="3604512"/>
            <a:ext cx="1101936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Il link al </a:t>
            </a:r>
            <a:r>
              <a:rPr lang="en-US" sz="2000" dirty="0" err="1">
                <a:solidFill>
                  <a:schemeClr val="tx1"/>
                </a:solidFill>
                <a:latin typeface="Montserrat" pitchFamily="2" charset="77"/>
                <a:sym typeface="Avenir"/>
              </a:rPr>
              <a:t>portale</a:t>
            </a:r>
            <a:endParaRPr lang="en-US" sz="2000" dirty="0">
              <a:solidFill>
                <a:schemeClr val="tx1"/>
              </a:solidFill>
              <a:latin typeface="Montserrat" pitchFamily="2" charset="77"/>
              <a:sym typeface="Avenir"/>
            </a:endParaRPr>
          </a:p>
          <a:p>
            <a:pPr marR="0" lvl="0" algn="l" rtl="0">
              <a:spcBef>
                <a:spcPts val="0"/>
              </a:spcBef>
              <a:spcAft>
                <a:spcPts val="0"/>
              </a:spcAft>
              <a:buClr>
                <a:schemeClr val="tx1"/>
              </a:buClr>
            </a:pPr>
            <a:r>
              <a:rPr lang="en-US" sz="2000" dirty="0">
                <a:solidFill>
                  <a:schemeClr val="tx1"/>
                </a:solidFill>
                <a:latin typeface="Montserrat" pitchFamily="2" charset="77"/>
                <a:sym typeface="Avenir"/>
              </a:rPr>
              <a:t>https://ahod360.infoproject.eu/community</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192937" y="627214"/>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PORTALE COLLABORATIVO</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5E2A133A-B2A3-0CDF-2E89-CA6B051C8116}"/>
              </a:ext>
            </a:extLst>
          </p:cNvPr>
          <p:cNvPicPr>
            <a:picLocks noChangeAspect="1"/>
          </p:cNvPicPr>
          <p:nvPr/>
        </p:nvPicPr>
        <p:blipFill>
          <a:blip r:embed="rId4"/>
          <a:stretch>
            <a:fillRect/>
          </a:stretch>
        </p:blipFill>
        <p:spPr>
          <a:xfrm>
            <a:off x="8461728" y="2545643"/>
            <a:ext cx="2808000" cy="2808000"/>
          </a:xfrm>
          <a:prstGeom prst="rect">
            <a:avLst/>
          </a:prstGeom>
        </p:spPr>
      </p:pic>
    </p:spTree>
    <p:extLst>
      <p:ext uri="{BB962C8B-B14F-4D97-AF65-F5344CB8AC3E}">
        <p14:creationId xmlns:p14="http://schemas.microsoft.com/office/powerpoint/2010/main" val="13124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5E2A133A-B2A3-0CDF-2E89-CA6B051C8116}"/>
              </a:ext>
            </a:extLst>
          </p:cNvPr>
          <p:cNvPicPr>
            <a:picLocks noChangeAspect="1"/>
          </p:cNvPicPr>
          <p:nvPr/>
        </p:nvPicPr>
        <p:blipFill>
          <a:blip r:embed="rId4"/>
          <a:stretch>
            <a:fillRect/>
          </a:stretch>
        </p:blipFill>
        <p:spPr>
          <a:xfrm>
            <a:off x="8461728" y="2545643"/>
            <a:ext cx="2808000" cy="2808000"/>
          </a:xfrm>
          <a:prstGeom prst="rect">
            <a:avLst/>
          </a:prstGeom>
        </p:spPr>
      </p:pic>
      <p:pic>
        <p:nvPicPr>
          <p:cNvPr id="3" name="Imagen 2">
            <a:extLst>
              <a:ext uri="{FF2B5EF4-FFF2-40B4-BE49-F238E27FC236}">
                <a16:creationId xmlns:a16="http://schemas.microsoft.com/office/drawing/2014/main" id="{E346F66C-3E96-1E16-56E5-C02D2504FE56}"/>
              </a:ext>
            </a:extLst>
          </p:cNvPr>
          <p:cNvPicPr>
            <a:picLocks noChangeAspect="1"/>
          </p:cNvPicPr>
          <p:nvPr/>
        </p:nvPicPr>
        <p:blipFill>
          <a:blip r:embed="rId5"/>
          <a:stretch>
            <a:fillRect/>
          </a:stretch>
        </p:blipFill>
        <p:spPr>
          <a:xfrm>
            <a:off x="612990" y="2931458"/>
            <a:ext cx="7152017" cy="3750618"/>
          </a:xfrm>
          <a:prstGeom prst="rect">
            <a:avLst/>
          </a:prstGeom>
        </p:spPr>
      </p:pic>
    </p:spTree>
    <p:extLst>
      <p:ext uri="{BB962C8B-B14F-4D97-AF65-F5344CB8AC3E}">
        <p14:creationId xmlns:p14="http://schemas.microsoft.com/office/powerpoint/2010/main" val="210005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1170079" y="2191720"/>
            <a:ext cx="1101936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To register on the portal is </a:t>
            </a:r>
          </a:p>
          <a:p>
            <a:pPr marR="0" lvl="0" algn="l" rtl="0">
              <a:spcBef>
                <a:spcPts val="0"/>
              </a:spcBef>
              <a:spcAft>
                <a:spcPts val="0"/>
              </a:spcAft>
              <a:buClr>
                <a:schemeClr val="tx1"/>
              </a:buClr>
            </a:pPr>
            <a:r>
              <a:rPr lang="en-US" sz="2000" dirty="0">
                <a:solidFill>
                  <a:schemeClr val="tx1"/>
                </a:solidFill>
                <a:latin typeface="Montserrat" pitchFamily="2" charset="77"/>
                <a:sym typeface="Avenir"/>
              </a:rPr>
              <a:t>https://ahod360.infoproject.eu/community/register/</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11" name="Imagen 10">
            <a:extLst>
              <a:ext uri="{FF2B5EF4-FFF2-40B4-BE49-F238E27FC236}">
                <a16:creationId xmlns:a16="http://schemas.microsoft.com/office/drawing/2014/main" id="{55C69A99-44FE-5C02-D7B4-4682F7F7D834}"/>
              </a:ext>
            </a:extLst>
          </p:cNvPr>
          <p:cNvPicPr>
            <a:picLocks noChangeAspect="1"/>
          </p:cNvPicPr>
          <p:nvPr/>
        </p:nvPicPr>
        <p:blipFill>
          <a:blip r:embed="rId4"/>
          <a:stretch>
            <a:fillRect/>
          </a:stretch>
        </p:blipFill>
        <p:spPr>
          <a:xfrm>
            <a:off x="8778600" y="3047087"/>
            <a:ext cx="2880000" cy="2880000"/>
          </a:xfrm>
          <a:prstGeom prst="rect">
            <a:avLst/>
          </a:prstGeom>
        </p:spPr>
      </p:pic>
      <p:pic>
        <p:nvPicPr>
          <p:cNvPr id="12" name="Imagen 11">
            <a:extLst>
              <a:ext uri="{FF2B5EF4-FFF2-40B4-BE49-F238E27FC236}">
                <a16:creationId xmlns:a16="http://schemas.microsoft.com/office/drawing/2014/main" id="{2A8812C9-4C4D-9CD5-FDEA-3EEC79B1E560}"/>
              </a:ext>
            </a:extLst>
          </p:cNvPr>
          <p:cNvPicPr>
            <a:picLocks noChangeAspect="1"/>
          </p:cNvPicPr>
          <p:nvPr/>
        </p:nvPicPr>
        <p:blipFill>
          <a:blip r:embed="rId5"/>
          <a:stretch>
            <a:fillRect/>
          </a:stretch>
        </p:blipFill>
        <p:spPr>
          <a:xfrm>
            <a:off x="534250" y="2899566"/>
            <a:ext cx="7947321" cy="3780000"/>
          </a:xfrm>
          <a:prstGeom prst="rect">
            <a:avLst/>
          </a:prstGeom>
        </p:spPr>
      </p:pic>
      <p:cxnSp>
        <p:nvCxnSpPr>
          <p:cNvPr id="13" name="Gerade Verbindung mit Pfeil 11">
            <a:extLst>
              <a:ext uri="{FF2B5EF4-FFF2-40B4-BE49-F238E27FC236}">
                <a16:creationId xmlns:a16="http://schemas.microsoft.com/office/drawing/2014/main" id="{BAB9BA7D-081B-5AC9-CF5A-6B3B1EBC8C68}"/>
              </a:ext>
            </a:extLst>
          </p:cNvPr>
          <p:cNvCxnSpPr>
            <a:cxnSpLocks/>
          </p:cNvCxnSpPr>
          <p:nvPr/>
        </p:nvCxnSpPr>
        <p:spPr>
          <a:xfrm>
            <a:off x="5713354" y="3047087"/>
            <a:ext cx="1609327" cy="1114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14" name="Ellipse 6">
            <a:extLst>
              <a:ext uri="{FF2B5EF4-FFF2-40B4-BE49-F238E27FC236}">
                <a16:creationId xmlns:a16="http://schemas.microsoft.com/office/drawing/2014/main" id="{D1AC9A7A-FE91-C512-30ED-4C91EDA8CF75}"/>
              </a:ext>
            </a:extLst>
          </p:cNvPr>
          <p:cNvSpPr/>
          <p:nvPr/>
        </p:nvSpPr>
        <p:spPr>
          <a:xfrm>
            <a:off x="7366379" y="3015967"/>
            <a:ext cx="612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115138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BD7AED35-D0F3-CF93-21E1-71943B68ED32}"/>
              </a:ext>
            </a:extLst>
          </p:cNvPr>
          <p:cNvPicPr>
            <a:picLocks noChangeAspect="1"/>
          </p:cNvPicPr>
          <p:nvPr/>
        </p:nvPicPr>
        <p:blipFill>
          <a:blip r:embed="rId4"/>
          <a:stretch>
            <a:fillRect/>
          </a:stretch>
        </p:blipFill>
        <p:spPr>
          <a:xfrm>
            <a:off x="945776" y="2142000"/>
            <a:ext cx="10300447" cy="4608000"/>
          </a:xfrm>
          <a:prstGeom prst="rect">
            <a:avLst/>
          </a:prstGeom>
        </p:spPr>
      </p:pic>
    </p:spTree>
    <p:extLst>
      <p:ext uri="{BB962C8B-B14F-4D97-AF65-F5344CB8AC3E}">
        <p14:creationId xmlns:p14="http://schemas.microsoft.com/office/powerpoint/2010/main" val="3463459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BBFA46CB-7A7A-A6B6-9F4B-A24B5083482B}"/>
              </a:ext>
            </a:extLst>
          </p:cNvPr>
          <p:cNvPicPr>
            <a:picLocks noChangeAspect="1"/>
          </p:cNvPicPr>
          <p:nvPr/>
        </p:nvPicPr>
        <p:blipFill>
          <a:blip r:embed="rId4"/>
          <a:stretch>
            <a:fillRect/>
          </a:stretch>
        </p:blipFill>
        <p:spPr>
          <a:xfrm>
            <a:off x="825504" y="3052358"/>
            <a:ext cx="10725855" cy="2520000"/>
          </a:xfrm>
          <a:prstGeom prst="rect">
            <a:avLst/>
          </a:prstGeom>
        </p:spPr>
      </p:pic>
    </p:spTree>
    <p:extLst>
      <p:ext uri="{BB962C8B-B14F-4D97-AF65-F5344CB8AC3E}">
        <p14:creationId xmlns:p14="http://schemas.microsoft.com/office/powerpoint/2010/main" val="391160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5" name="Imagen 4">
            <a:extLst>
              <a:ext uri="{FF2B5EF4-FFF2-40B4-BE49-F238E27FC236}">
                <a16:creationId xmlns:a16="http://schemas.microsoft.com/office/drawing/2014/main" id="{D107DEC5-B424-B68A-388D-13C7B3913662}"/>
              </a:ext>
            </a:extLst>
          </p:cNvPr>
          <p:cNvPicPr>
            <a:picLocks noChangeAspect="1"/>
          </p:cNvPicPr>
          <p:nvPr/>
        </p:nvPicPr>
        <p:blipFill>
          <a:blip r:embed="rId4"/>
          <a:stretch>
            <a:fillRect/>
          </a:stretch>
        </p:blipFill>
        <p:spPr>
          <a:xfrm>
            <a:off x="1072591" y="3230632"/>
            <a:ext cx="10046817" cy="1764000"/>
          </a:xfrm>
          <a:prstGeom prst="rect">
            <a:avLst/>
          </a:prstGeom>
        </p:spPr>
      </p:pic>
    </p:spTree>
    <p:extLst>
      <p:ext uri="{BB962C8B-B14F-4D97-AF65-F5344CB8AC3E}">
        <p14:creationId xmlns:p14="http://schemas.microsoft.com/office/powerpoint/2010/main" val="165419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25C36D33-AAA1-EB70-5EC5-B10A8C1AC43A}"/>
              </a:ext>
            </a:extLst>
          </p:cNvPr>
          <p:cNvPicPr>
            <a:picLocks noChangeAspect="1"/>
          </p:cNvPicPr>
          <p:nvPr/>
        </p:nvPicPr>
        <p:blipFill>
          <a:blip r:embed="rId4"/>
          <a:stretch>
            <a:fillRect/>
          </a:stretch>
        </p:blipFill>
        <p:spPr>
          <a:xfrm>
            <a:off x="1041410" y="2800358"/>
            <a:ext cx="9887585" cy="3024000"/>
          </a:xfrm>
          <a:prstGeom prst="rect">
            <a:avLst/>
          </a:prstGeom>
        </p:spPr>
      </p:pic>
      <p:sp>
        <p:nvSpPr>
          <p:cNvPr id="6" name="Ellipse 6">
            <a:extLst>
              <a:ext uri="{FF2B5EF4-FFF2-40B4-BE49-F238E27FC236}">
                <a16:creationId xmlns:a16="http://schemas.microsoft.com/office/drawing/2014/main" id="{D679C956-551E-05AF-36C0-76A365F7D026}"/>
              </a:ext>
            </a:extLst>
          </p:cNvPr>
          <p:cNvSpPr/>
          <p:nvPr/>
        </p:nvSpPr>
        <p:spPr>
          <a:xfrm>
            <a:off x="1868773" y="5504494"/>
            <a:ext cx="612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7" name="Gerade Verbindung mit Pfeil 11">
            <a:extLst>
              <a:ext uri="{FF2B5EF4-FFF2-40B4-BE49-F238E27FC236}">
                <a16:creationId xmlns:a16="http://schemas.microsoft.com/office/drawing/2014/main" id="{9760C4D6-938C-0654-88E2-CC055EE26373}"/>
              </a:ext>
            </a:extLst>
          </p:cNvPr>
          <p:cNvCxnSpPr>
            <a:cxnSpLocks/>
          </p:cNvCxnSpPr>
          <p:nvPr/>
        </p:nvCxnSpPr>
        <p:spPr>
          <a:xfrm>
            <a:off x="144392" y="5348990"/>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378649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5" name="Imagen 4">
            <a:extLst>
              <a:ext uri="{FF2B5EF4-FFF2-40B4-BE49-F238E27FC236}">
                <a16:creationId xmlns:a16="http://schemas.microsoft.com/office/drawing/2014/main" id="{7E8B2FB7-E915-4DD4-A584-4C7ED0DD524A}"/>
              </a:ext>
            </a:extLst>
          </p:cNvPr>
          <p:cNvPicPr>
            <a:picLocks noChangeAspect="1"/>
          </p:cNvPicPr>
          <p:nvPr/>
        </p:nvPicPr>
        <p:blipFill>
          <a:blip r:embed="rId4"/>
          <a:stretch>
            <a:fillRect/>
          </a:stretch>
        </p:blipFill>
        <p:spPr>
          <a:xfrm>
            <a:off x="850905" y="2746358"/>
            <a:ext cx="10198097" cy="3132000"/>
          </a:xfrm>
          <a:prstGeom prst="rect">
            <a:avLst/>
          </a:prstGeom>
        </p:spPr>
      </p:pic>
    </p:spTree>
    <p:extLst>
      <p:ext uri="{BB962C8B-B14F-4D97-AF65-F5344CB8AC3E}">
        <p14:creationId xmlns:p14="http://schemas.microsoft.com/office/powerpoint/2010/main" val="2525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4601160" y="3342882"/>
            <a:ext cx="7209840" cy="255450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Erasmus + KA220-VET - </a:t>
            </a:r>
            <a:r>
              <a:rPr lang="it-IT" sz="2000" dirty="0">
                <a:solidFill>
                  <a:schemeClr val="tx1"/>
                </a:solidFill>
                <a:latin typeface="Montserrat" pitchFamily="2" charset="77"/>
                <a:ea typeface="Avenir"/>
                <a:cs typeface="Avenir"/>
                <a:sym typeface="Avenir"/>
              </a:rPr>
              <a:t>Partenariati di cooperazione nell'istruzione e formazione professionale</a:t>
            </a:r>
          </a:p>
          <a:p>
            <a:pPr marL="342900" marR="0" lvl="0" indent="-342900" algn="l" rtl="0">
              <a:spcBef>
                <a:spcPts val="0"/>
              </a:spcBef>
              <a:spcAft>
                <a:spcPts val="0"/>
              </a:spcAft>
              <a:buClr>
                <a:schemeClr val="tx1"/>
              </a:buClr>
              <a:buFont typeface="Arial" panose="020B0604020202020204" pitchFamily="34" charset="0"/>
              <a:buChar char="•"/>
            </a:pPr>
            <a:endParaRPr lang="it-IT"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ea typeface="Avenir"/>
                <a:cs typeface="Avenir"/>
                <a:sym typeface="Avenir"/>
              </a:rPr>
              <a:t>5 partner, 4 Paesi, 6 aree marittime </a:t>
            </a:r>
          </a:p>
          <a:p>
            <a:pPr marL="342900" marR="0" lvl="0" indent="-342900" algn="l" rtl="0">
              <a:spcBef>
                <a:spcPts val="0"/>
              </a:spcBef>
              <a:spcAft>
                <a:spcPts val="0"/>
              </a:spcAft>
              <a:buClr>
                <a:schemeClr val="tx1"/>
              </a:buClr>
              <a:buFont typeface="Arial" panose="020B0604020202020204" pitchFamily="34" charset="0"/>
              <a:buChar char="•"/>
            </a:pPr>
            <a:endParaRPr lang="it-IT"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ea typeface="Avenir"/>
                <a:cs typeface="Avenir"/>
                <a:sym typeface="Avenir"/>
              </a:rPr>
              <a:t>Affrontare la trasformazione digitale, contribuire all'innovazione nella cantieristica, adattarla alle esigenze del mercato del lavoro</a:t>
            </a: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6001456" y="2257356"/>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Il progetto</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Picture 2">
            <a:extLst>
              <a:ext uri="{FF2B5EF4-FFF2-40B4-BE49-F238E27FC236}">
                <a16:creationId xmlns:a16="http://schemas.microsoft.com/office/drawing/2014/main" id="{3F5B56D9-3DA2-2D9A-E23E-F718DEE1B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021" y="5882560"/>
            <a:ext cx="2410358" cy="58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arcador de contenido 6">
            <a:extLst>
              <a:ext uri="{FF2B5EF4-FFF2-40B4-BE49-F238E27FC236}">
                <a16:creationId xmlns:a16="http://schemas.microsoft.com/office/drawing/2014/main" id="{DE50A24A-5A1B-5519-D28E-0B08DCF163ED}"/>
              </a:ext>
            </a:extLst>
          </p:cNvPr>
          <p:cNvPicPr>
            <a:picLocks noChangeAspect="1"/>
          </p:cNvPicPr>
          <p:nvPr/>
        </p:nvPicPr>
        <p:blipFill>
          <a:blip r:embed="rId5"/>
          <a:stretch>
            <a:fillRect/>
          </a:stretch>
        </p:blipFill>
        <p:spPr>
          <a:xfrm>
            <a:off x="628798" y="2725278"/>
            <a:ext cx="3720804" cy="2772000"/>
          </a:xfrm>
          <a:prstGeom prst="rect">
            <a:avLst/>
          </a:prstGeom>
        </p:spPr>
      </p:pic>
    </p:spTree>
    <p:extLst>
      <p:ext uri="{BB962C8B-B14F-4D97-AF65-F5344CB8AC3E}">
        <p14:creationId xmlns:p14="http://schemas.microsoft.com/office/powerpoint/2010/main" val="396076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11" name="Imagen 10">
            <a:extLst>
              <a:ext uri="{FF2B5EF4-FFF2-40B4-BE49-F238E27FC236}">
                <a16:creationId xmlns:a16="http://schemas.microsoft.com/office/drawing/2014/main" id="{55C69A99-44FE-5C02-D7B4-4682F7F7D834}"/>
              </a:ext>
            </a:extLst>
          </p:cNvPr>
          <p:cNvPicPr>
            <a:picLocks noChangeAspect="1"/>
          </p:cNvPicPr>
          <p:nvPr/>
        </p:nvPicPr>
        <p:blipFill>
          <a:blip r:embed="rId4"/>
          <a:stretch>
            <a:fillRect/>
          </a:stretch>
        </p:blipFill>
        <p:spPr>
          <a:xfrm>
            <a:off x="8778600" y="3047087"/>
            <a:ext cx="2880000" cy="2880000"/>
          </a:xfrm>
          <a:prstGeom prst="rect">
            <a:avLst/>
          </a:prstGeom>
        </p:spPr>
      </p:pic>
      <p:pic>
        <p:nvPicPr>
          <p:cNvPr id="7" name="Imagen 6">
            <a:extLst>
              <a:ext uri="{FF2B5EF4-FFF2-40B4-BE49-F238E27FC236}">
                <a16:creationId xmlns:a16="http://schemas.microsoft.com/office/drawing/2014/main" id="{85C027A2-34DB-0502-258B-B881206D3B86}"/>
              </a:ext>
            </a:extLst>
          </p:cNvPr>
          <p:cNvPicPr>
            <a:picLocks noChangeAspect="1"/>
          </p:cNvPicPr>
          <p:nvPr/>
        </p:nvPicPr>
        <p:blipFill>
          <a:blip r:embed="rId5"/>
          <a:stretch>
            <a:fillRect/>
          </a:stretch>
        </p:blipFill>
        <p:spPr>
          <a:xfrm>
            <a:off x="533400" y="2597087"/>
            <a:ext cx="7947321" cy="3780000"/>
          </a:xfrm>
          <a:prstGeom prst="rect">
            <a:avLst/>
          </a:prstGeom>
        </p:spPr>
      </p:pic>
      <p:cxnSp>
        <p:nvCxnSpPr>
          <p:cNvPr id="8" name="Gerade Verbindung mit Pfeil 11">
            <a:extLst>
              <a:ext uri="{FF2B5EF4-FFF2-40B4-BE49-F238E27FC236}">
                <a16:creationId xmlns:a16="http://schemas.microsoft.com/office/drawing/2014/main" id="{1D451917-F406-3A9B-4821-564C3DF613DB}"/>
              </a:ext>
            </a:extLst>
          </p:cNvPr>
          <p:cNvCxnSpPr>
            <a:cxnSpLocks/>
          </p:cNvCxnSpPr>
          <p:nvPr/>
        </p:nvCxnSpPr>
        <p:spPr>
          <a:xfrm>
            <a:off x="6215670" y="2356533"/>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10" name="Ellipse 6">
            <a:extLst>
              <a:ext uri="{FF2B5EF4-FFF2-40B4-BE49-F238E27FC236}">
                <a16:creationId xmlns:a16="http://schemas.microsoft.com/office/drawing/2014/main" id="{59BA1097-49EE-95B2-613C-8A49235B74BD}"/>
              </a:ext>
            </a:extLst>
          </p:cNvPr>
          <p:cNvSpPr/>
          <p:nvPr/>
        </p:nvSpPr>
        <p:spPr>
          <a:xfrm>
            <a:off x="7997428" y="2597087"/>
            <a:ext cx="483293"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273834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1C9B27A3-CDAC-7832-A884-13D7A871ED0D}"/>
              </a:ext>
            </a:extLst>
          </p:cNvPr>
          <p:cNvPicPr>
            <a:picLocks noChangeAspect="1"/>
          </p:cNvPicPr>
          <p:nvPr/>
        </p:nvPicPr>
        <p:blipFill>
          <a:blip r:embed="rId4"/>
          <a:stretch>
            <a:fillRect/>
          </a:stretch>
        </p:blipFill>
        <p:spPr>
          <a:xfrm>
            <a:off x="3769378" y="2134358"/>
            <a:ext cx="5258366" cy="4356000"/>
          </a:xfrm>
          <a:prstGeom prst="rect">
            <a:avLst/>
          </a:prstGeom>
        </p:spPr>
      </p:pic>
    </p:spTree>
    <p:extLst>
      <p:ext uri="{BB962C8B-B14F-4D97-AF65-F5344CB8AC3E}">
        <p14:creationId xmlns:p14="http://schemas.microsoft.com/office/powerpoint/2010/main" val="339461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Ellipse 6">
            <a:extLst>
              <a:ext uri="{FF2B5EF4-FFF2-40B4-BE49-F238E27FC236}">
                <a16:creationId xmlns:a16="http://schemas.microsoft.com/office/drawing/2014/main" id="{A8A81326-BD51-CE84-0674-2866DF8BA5F2}"/>
              </a:ext>
            </a:extLst>
          </p:cNvPr>
          <p:cNvSpPr/>
          <p:nvPr/>
        </p:nvSpPr>
        <p:spPr>
          <a:xfrm>
            <a:off x="9812781" y="2172042"/>
            <a:ext cx="1516912"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5" name="Gerade Verbindung mit Pfeil 11">
            <a:extLst>
              <a:ext uri="{FF2B5EF4-FFF2-40B4-BE49-F238E27FC236}">
                <a16:creationId xmlns:a16="http://schemas.microsoft.com/office/drawing/2014/main" id="{49222545-98A9-5B14-15A9-E17D799D9259}"/>
              </a:ext>
            </a:extLst>
          </p:cNvPr>
          <p:cNvCxnSpPr>
            <a:cxnSpLocks/>
          </p:cNvCxnSpPr>
          <p:nvPr/>
        </p:nvCxnSpPr>
        <p:spPr>
          <a:xfrm>
            <a:off x="8326858" y="1830299"/>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4" name="Google Shape;42;p2">
            <a:extLst>
              <a:ext uri="{FF2B5EF4-FFF2-40B4-BE49-F238E27FC236}">
                <a16:creationId xmlns:a16="http://schemas.microsoft.com/office/drawing/2014/main" id="{57470CF9-07E9-EA0C-FC55-61252E7412E3}"/>
              </a:ext>
            </a:extLst>
          </p:cNvPr>
          <p:cNvSpPr txBox="1"/>
          <p:nvPr/>
        </p:nvSpPr>
        <p:spPr>
          <a:xfrm>
            <a:off x="5264856" y="579304"/>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422755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Google Shape;42;p2">
            <a:extLst>
              <a:ext uri="{FF2B5EF4-FFF2-40B4-BE49-F238E27FC236}">
                <a16:creationId xmlns:a16="http://schemas.microsoft.com/office/drawing/2014/main" id="{D1A3A3E7-E5E6-898F-D898-32F1024C8CA0}"/>
              </a:ext>
            </a:extLst>
          </p:cNvPr>
          <p:cNvSpPr txBox="1"/>
          <p:nvPr/>
        </p:nvSpPr>
        <p:spPr>
          <a:xfrm>
            <a:off x="5264856" y="576060"/>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85786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Ellipse 6">
            <a:extLst>
              <a:ext uri="{FF2B5EF4-FFF2-40B4-BE49-F238E27FC236}">
                <a16:creationId xmlns:a16="http://schemas.microsoft.com/office/drawing/2014/main" id="{2433BFC7-A848-4037-703B-D43E724E622F}"/>
              </a:ext>
            </a:extLst>
          </p:cNvPr>
          <p:cNvSpPr/>
          <p:nvPr/>
        </p:nvSpPr>
        <p:spPr>
          <a:xfrm>
            <a:off x="2366682" y="2194787"/>
            <a:ext cx="591671"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4" name="Gerade Verbindung mit Pfeil 11">
            <a:extLst>
              <a:ext uri="{FF2B5EF4-FFF2-40B4-BE49-F238E27FC236}">
                <a16:creationId xmlns:a16="http://schemas.microsoft.com/office/drawing/2014/main" id="{58244CC4-CC44-6A1E-2DB4-F61EC9F80297}"/>
              </a:ext>
            </a:extLst>
          </p:cNvPr>
          <p:cNvCxnSpPr>
            <a:cxnSpLocks/>
          </p:cNvCxnSpPr>
          <p:nvPr/>
        </p:nvCxnSpPr>
        <p:spPr>
          <a:xfrm flipH="1">
            <a:off x="3002745" y="1908909"/>
            <a:ext cx="2994643" cy="285878"/>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5" name="Google Shape;42;p2">
            <a:extLst>
              <a:ext uri="{FF2B5EF4-FFF2-40B4-BE49-F238E27FC236}">
                <a16:creationId xmlns:a16="http://schemas.microsoft.com/office/drawing/2014/main" id="{57D9BD8A-3734-C42F-119B-C320ADEF68CA}"/>
              </a:ext>
            </a:extLst>
          </p:cNvPr>
          <p:cNvSpPr txBox="1"/>
          <p:nvPr/>
        </p:nvSpPr>
        <p:spPr>
          <a:xfrm>
            <a:off x="5264856" y="445821"/>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248015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7" name="Google Shape;44;p2">
            <a:extLst>
              <a:ext uri="{FF2B5EF4-FFF2-40B4-BE49-F238E27FC236}">
                <a16:creationId xmlns:a16="http://schemas.microsoft.com/office/drawing/2014/main" id="{EAC6B84B-CF87-7976-C535-1EF641B2B3BC}"/>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3" name="Imagen 2">
            <a:extLst>
              <a:ext uri="{FF2B5EF4-FFF2-40B4-BE49-F238E27FC236}">
                <a16:creationId xmlns:a16="http://schemas.microsoft.com/office/drawing/2014/main" id="{082866B4-00B3-9010-AC98-0EBCA1D1AC5C}"/>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4" name="Gerade Verbindung mit Pfeil 11">
            <a:extLst>
              <a:ext uri="{FF2B5EF4-FFF2-40B4-BE49-F238E27FC236}">
                <a16:creationId xmlns:a16="http://schemas.microsoft.com/office/drawing/2014/main" id="{7A5769C6-4E9F-FB1A-9308-7B402D47EE78}"/>
              </a:ext>
            </a:extLst>
          </p:cNvPr>
          <p:cNvCxnSpPr>
            <a:cxnSpLocks/>
          </p:cNvCxnSpPr>
          <p:nvPr/>
        </p:nvCxnSpPr>
        <p:spPr>
          <a:xfrm flipH="1">
            <a:off x="8098425" y="2581089"/>
            <a:ext cx="2161681" cy="2190369"/>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5" name="Ellipse 6">
            <a:extLst>
              <a:ext uri="{FF2B5EF4-FFF2-40B4-BE49-F238E27FC236}">
                <a16:creationId xmlns:a16="http://schemas.microsoft.com/office/drawing/2014/main" id="{E2C3FF57-3ABB-3858-78DE-674743F25C7C}"/>
              </a:ext>
            </a:extLst>
          </p:cNvPr>
          <p:cNvSpPr/>
          <p:nvPr/>
        </p:nvSpPr>
        <p:spPr>
          <a:xfrm>
            <a:off x="7577750" y="4876004"/>
            <a:ext cx="739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212165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4" name="Google Shape;44;p2">
            <a:extLst>
              <a:ext uri="{FF2B5EF4-FFF2-40B4-BE49-F238E27FC236}">
                <a16:creationId xmlns:a16="http://schemas.microsoft.com/office/drawing/2014/main" id="{B88069C3-A8C7-7FF8-FC3F-A5532E3EC5ED}"/>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5" name="Imagen 4">
            <a:extLst>
              <a:ext uri="{FF2B5EF4-FFF2-40B4-BE49-F238E27FC236}">
                <a16:creationId xmlns:a16="http://schemas.microsoft.com/office/drawing/2014/main" id="{3BF9A571-8C29-43C2-9181-A65F0BA8610A}"/>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6" name="Gerade Verbindung mit Pfeil 11">
            <a:extLst>
              <a:ext uri="{FF2B5EF4-FFF2-40B4-BE49-F238E27FC236}">
                <a16:creationId xmlns:a16="http://schemas.microsoft.com/office/drawing/2014/main" id="{D54242DC-FB5C-EC21-77C3-B20385CE1994}"/>
              </a:ext>
            </a:extLst>
          </p:cNvPr>
          <p:cNvCxnSpPr>
            <a:cxnSpLocks/>
          </p:cNvCxnSpPr>
          <p:nvPr/>
        </p:nvCxnSpPr>
        <p:spPr>
          <a:xfrm flipH="1">
            <a:off x="1592259" y="302916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7" name="Gerade Verbindung mit Pfeil 11">
            <a:extLst>
              <a:ext uri="{FF2B5EF4-FFF2-40B4-BE49-F238E27FC236}">
                <a16:creationId xmlns:a16="http://schemas.microsoft.com/office/drawing/2014/main" id="{052FDC1D-3908-189E-BAC4-3B4D6C578EE7}"/>
              </a:ext>
            </a:extLst>
          </p:cNvPr>
          <p:cNvCxnSpPr>
            <a:cxnSpLocks/>
          </p:cNvCxnSpPr>
          <p:nvPr/>
        </p:nvCxnSpPr>
        <p:spPr>
          <a:xfrm flipH="1">
            <a:off x="4125870"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1" name="Gerade Verbindung mit Pfeil 11">
            <a:extLst>
              <a:ext uri="{FF2B5EF4-FFF2-40B4-BE49-F238E27FC236}">
                <a16:creationId xmlns:a16="http://schemas.microsoft.com/office/drawing/2014/main" id="{677ECC51-70AA-DE68-5D83-0C395257FA06}"/>
              </a:ext>
            </a:extLst>
          </p:cNvPr>
          <p:cNvCxnSpPr>
            <a:cxnSpLocks/>
          </p:cNvCxnSpPr>
          <p:nvPr/>
        </p:nvCxnSpPr>
        <p:spPr>
          <a:xfrm flipH="1">
            <a:off x="6583197" y="3004332"/>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4" name="Gerade Verbindung mit Pfeil 11">
            <a:extLst>
              <a:ext uri="{FF2B5EF4-FFF2-40B4-BE49-F238E27FC236}">
                <a16:creationId xmlns:a16="http://schemas.microsoft.com/office/drawing/2014/main" id="{BEC97A63-317B-1165-E66D-E16FC2D132A3}"/>
              </a:ext>
            </a:extLst>
          </p:cNvPr>
          <p:cNvCxnSpPr>
            <a:cxnSpLocks/>
          </p:cNvCxnSpPr>
          <p:nvPr/>
        </p:nvCxnSpPr>
        <p:spPr>
          <a:xfrm flipH="1">
            <a:off x="9010596"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427079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561A5B26-F1F1-9302-9548-AB7A8737579D}"/>
              </a:ext>
            </a:extLst>
          </p:cNvPr>
          <p:cNvPicPr>
            <a:picLocks noChangeAspect="1"/>
          </p:cNvPicPr>
          <p:nvPr/>
        </p:nvPicPr>
        <p:blipFill>
          <a:blip r:embed="rId4"/>
          <a:stretch>
            <a:fillRect/>
          </a:stretch>
        </p:blipFill>
        <p:spPr>
          <a:xfrm>
            <a:off x="1479413" y="2111188"/>
            <a:ext cx="9233174" cy="4605171"/>
          </a:xfrm>
          <a:prstGeom prst="rect">
            <a:avLst/>
          </a:prstGeom>
        </p:spPr>
      </p:pic>
      <p:sp>
        <p:nvSpPr>
          <p:cNvPr id="4" name="Ellipse 6">
            <a:extLst>
              <a:ext uri="{FF2B5EF4-FFF2-40B4-BE49-F238E27FC236}">
                <a16:creationId xmlns:a16="http://schemas.microsoft.com/office/drawing/2014/main" id="{D160FDE6-A3BC-8964-14A3-83AF6CAF5DC7}"/>
              </a:ext>
            </a:extLst>
          </p:cNvPr>
          <p:cNvSpPr/>
          <p:nvPr/>
        </p:nvSpPr>
        <p:spPr>
          <a:xfrm>
            <a:off x="1763998" y="6147825"/>
            <a:ext cx="3221537" cy="537158"/>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123228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FE43EAE3-4320-7423-079C-554AE2C232C2}"/>
              </a:ext>
            </a:extLst>
          </p:cNvPr>
          <p:cNvPicPr>
            <a:picLocks noChangeAspect="1"/>
          </p:cNvPicPr>
          <p:nvPr/>
        </p:nvPicPr>
        <p:blipFill>
          <a:blip r:embed="rId4"/>
          <a:stretch>
            <a:fillRect/>
          </a:stretch>
        </p:blipFill>
        <p:spPr>
          <a:xfrm>
            <a:off x="1502709" y="2121609"/>
            <a:ext cx="10020300" cy="4600575"/>
          </a:xfrm>
          <a:prstGeom prst="rect">
            <a:avLst/>
          </a:prstGeom>
        </p:spPr>
      </p:pic>
      <p:sp>
        <p:nvSpPr>
          <p:cNvPr id="5" name="Ellipse 6">
            <a:extLst>
              <a:ext uri="{FF2B5EF4-FFF2-40B4-BE49-F238E27FC236}">
                <a16:creationId xmlns:a16="http://schemas.microsoft.com/office/drawing/2014/main" id="{C83ED97E-B009-4B74-7015-2955F6E6CD9D}"/>
              </a:ext>
            </a:extLst>
          </p:cNvPr>
          <p:cNvSpPr/>
          <p:nvPr/>
        </p:nvSpPr>
        <p:spPr>
          <a:xfrm>
            <a:off x="1364931" y="2121609"/>
            <a:ext cx="9903703" cy="2658532"/>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409399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EDBDEA8A-A0AC-43E6-5480-B206A1057B19}"/>
              </a:ext>
            </a:extLst>
          </p:cNvPr>
          <p:cNvPicPr>
            <a:picLocks noChangeAspect="1"/>
          </p:cNvPicPr>
          <p:nvPr/>
        </p:nvPicPr>
        <p:blipFill>
          <a:blip r:embed="rId4"/>
          <a:stretch>
            <a:fillRect/>
          </a:stretch>
        </p:blipFill>
        <p:spPr>
          <a:xfrm>
            <a:off x="2261539" y="2263024"/>
            <a:ext cx="7253674" cy="4392000"/>
          </a:xfrm>
          <a:prstGeom prst="rect">
            <a:avLst/>
          </a:prstGeom>
        </p:spPr>
      </p:pic>
    </p:spTree>
    <p:extLst>
      <p:ext uri="{BB962C8B-B14F-4D97-AF65-F5344CB8AC3E}">
        <p14:creationId xmlns:p14="http://schemas.microsoft.com/office/powerpoint/2010/main" val="202868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12" name="Rectángulo 11">
            <a:extLst>
              <a:ext uri="{FF2B5EF4-FFF2-40B4-BE49-F238E27FC236}">
                <a16:creationId xmlns:a16="http://schemas.microsoft.com/office/drawing/2014/main" id="{A179B773-183C-FB77-C248-8A2C32FB728D}"/>
              </a:ext>
            </a:extLst>
          </p:cNvPr>
          <p:cNvSpPr/>
          <p:nvPr/>
        </p:nvSpPr>
        <p:spPr>
          <a:xfrm>
            <a:off x="0" y="5754958"/>
            <a:ext cx="12192000" cy="643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Google Shape;44;p2"/>
          <p:cNvSpPr txBox="1"/>
          <p:nvPr/>
        </p:nvSpPr>
        <p:spPr>
          <a:xfrm>
            <a:off x="4007556" y="3342882"/>
            <a:ext cx="8184444" cy="21543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CETEM</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Universidad de Murcia</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CEIPES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Innovation in Learning Institute, Friedrich-Alexander-University Erlangen-Nuremberg </a:t>
            </a:r>
          </a:p>
          <a:p>
            <a:pPr marL="342900" marR="0" lvl="0" indent="-342900" algn="l" rtl="0">
              <a:spcBef>
                <a:spcPts val="0"/>
              </a:spcBef>
              <a:spcAft>
                <a:spcPts val="0"/>
              </a:spcAft>
              <a:buClr>
                <a:schemeClr val="tx1"/>
              </a:buClr>
              <a:buFont typeface="Arial" panose="020B0604020202020204" pitchFamily="34" charset="0"/>
              <a:buChar char="•"/>
            </a:pPr>
            <a:r>
              <a:rPr lang="en-US" sz="2000" dirty="0" err="1">
                <a:solidFill>
                  <a:schemeClr val="tx1"/>
                </a:solidFill>
                <a:latin typeface="Montserrat" pitchFamily="2" charset="77"/>
                <a:sym typeface="Avenir"/>
              </a:rPr>
              <a:t>InnovaWood</a:t>
            </a: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257356"/>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Partnership</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grpSp>
        <p:nvGrpSpPr>
          <p:cNvPr id="7" name="Группа 7">
            <a:extLst>
              <a:ext uri="{FF2B5EF4-FFF2-40B4-BE49-F238E27FC236}">
                <a16:creationId xmlns:a16="http://schemas.microsoft.com/office/drawing/2014/main" id="{FE08AA20-5FB4-BC99-5639-77522797CEDC}"/>
              </a:ext>
            </a:extLst>
          </p:cNvPr>
          <p:cNvGrpSpPr/>
          <p:nvPr/>
        </p:nvGrpSpPr>
        <p:grpSpPr bwMode="auto">
          <a:xfrm>
            <a:off x="668516" y="5711421"/>
            <a:ext cx="11040986" cy="695276"/>
            <a:chOff x="937624" y="5860137"/>
            <a:chExt cx="8530500" cy="537185"/>
          </a:xfrm>
        </p:grpSpPr>
        <p:pic>
          <p:nvPicPr>
            <p:cNvPr id="8" name="Рисунок 3">
              <a:extLst>
                <a:ext uri="{FF2B5EF4-FFF2-40B4-BE49-F238E27FC236}">
                  <a16:creationId xmlns:a16="http://schemas.microsoft.com/office/drawing/2014/main" id="{AF2557CD-D7AE-F957-6496-51551FD3297F}"/>
                </a:ext>
              </a:extLst>
            </p:cNvPr>
            <p:cNvPicPr>
              <a:picLocks noChangeAspect="1"/>
            </p:cNvPicPr>
            <p:nvPr/>
          </p:nvPicPr>
          <p:blipFill>
            <a:blip r:embed="rId4"/>
            <a:srcRect b="75799"/>
            <a:stretch/>
          </p:blipFill>
          <p:spPr bwMode="auto">
            <a:xfrm>
              <a:off x="937624" y="5900240"/>
              <a:ext cx="5306938" cy="497081"/>
            </a:xfrm>
            <a:prstGeom prst="rect">
              <a:avLst/>
            </a:prstGeom>
          </p:spPr>
        </p:pic>
        <p:pic>
          <p:nvPicPr>
            <p:cNvPr id="10" name="Рисунок 4">
              <a:extLst>
                <a:ext uri="{FF2B5EF4-FFF2-40B4-BE49-F238E27FC236}">
                  <a16:creationId xmlns:a16="http://schemas.microsoft.com/office/drawing/2014/main" id="{4FBD2DE5-8EA5-DB92-FB3A-776C763A86A6}"/>
                </a:ext>
              </a:extLst>
            </p:cNvPr>
            <p:cNvPicPr>
              <a:picLocks noChangeAspect="1"/>
            </p:cNvPicPr>
            <p:nvPr/>
          </p:nvPicPr>
          <p:blipFill>
            <a:blip r:embed="rId4"/>
            <a:srcRect l="5690" t="50717" r="66413" b="23710"/>
            <a:stretch/>
          </p:blipFill>
          <p:spPr bwMode="auto">
            <a:xfrm>
              <a:off x="8066990" y="5900240"/>
              <a:ext cx="1401133" cy="497082"/>
            </a:xfrm>
            <a:prstGeom prst="rect">
              <a:avLst/>
            </a:prstGeom>
          </p:spPr>
        </p:pic>
        <p:pic>
          <p:nvPicPr>
            <p:cNvPr id="11" name="Рисунок 6" descr="Изображение выглядит как текст&#10;&#10;Автоматически созданное описание">
              <a:extLst>
                <a:ext uri="{FF2B5EF4-FFF2-40B4-BE49-F238E27FC236}">
                  <a16:creationId xmlns:a16="http://schemas.microsoft.com/office/drawing/2014/main" id="{F880D00A-3448-278E-B4A2-6F26C13E899C}"/>
                </a:ext>
              </a:extLst>
            </p:cNvPr>
            <p:cNvPicPr>
              <a:picLocks noChangeAspect="1"/>
            </p:cNvPicPr>
            <p:nvPr/>
          </p:nvPicPr>
          <p:blipFill>
            <a:blip r:embed="rId5"/>
            <a:stretch/>
          </p:blipFill>
          <p:spPr bwMode="auto">
            <a:xfrm>
              <a:off x="6765020" y="5860137"/>
              <a:ext cx="497082" cy="497082"/>
            </a:xfrm>
            <a:prstGeom prst="rect">
              <a:avLst/>
            </a:prstGeom>
          </p:spPr>
        </p:pic>
      </p:grpSp>
    </p:spTree>
    <p:extLst>
      <p:ext uri="{BB962C8B-B14F-4D97-AF65-F5344CB8AC3E}">
        <p14:creationId xmlns:p14="http://schemas.microsoft.com/office/powerpoint/2010/main" val="229064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F2DEC4A6-6AD2-7A8E-6613-2A31955A609A}"/>
              </a:ext>
            </a:extLst>
          </p:cNvPr>
          <p:cNvPicPr>
            <a:picLocks noChangeAspect="1"/>
          </p:cNvPicPr>
          <p:nvPr/>
        </p:nvPicPr>
        <p:blipFill>
          <a:blip r:embed="rId4"/>
          <a:stretch>
            <a:fillRect/>
          </a:stretch>
        </p:blipFill>
        <p:spPr>
          <a:xfrm>
            <a:off x="1819560" y="2292442"/>
            <a:ext cx="8146500" cy="4320000"/>
          </a:xfrm>
          <a:prstGeom prst="rect">
            <a:avLst/>
          </a:prstGeom>
        </p:spPr>
      </p:pic>
    </p:spTree>
    <p:extLst>
      <p:ext uri="{BB962C8B-B14F-4D97-AF65-F5344CB8AC3E}">
        <p14:creationId xmlns:p14="http://schemas.microsoft.com/office/powerpoint/2010/main" val="75900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64987FF7-D1C8-7F34-18A7-D550E6BDA77C}"/>
              </a:ext>
            </a:extLst>
          </p:cNvPr>
          <p:cNvPicPr>
            <a:picLocks noChangeAspect="1"/>
          </p:cNvPicPr>
          <p:nvPr/>
        </p:nvPicPr>
        <p:blipFill>
          <a:blip r:embed="rId4"/>
          <a:stretch>
            <a:fillRect/>
          </a:stretch>
        </p:blipFill>
        <p:spPr>
          <a:xfrm>
            <a:off x="2261539" y="2214000"/>
            <a:ext cx="7500641" cy="4464000"/>
          </a:xfrm>
          <a:prstGeom prst="rect">
            <a:avLst/>
          </a:prstGeom>
        </p:spPr>
      </p:pic>
    </p:spTree>
    <p:extLst>
      <p:ext uri="{BB962C8B-B14F-4D97-AF65-F5344CB8AC3E}">
        <p14:creationId xmlns:p14="http://schemas.microsoft.com/office/powerpoint/2010/main" val="4061722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8" name="Imagen 7">
            <a:extLst>
              <a:ext uri="{FF2B5EF4-FFF2-40B4-BE49-F238E27FC236}">
                <a16:creationId xmlns:a16="http://schemas.microsoft.com/office/drawing/2014/main" id="{04D1921C-0923-0A31-4AE0-AE3B9C9FA262}"/>
              </a:ext>
            </a:extLst>
          </p:cNvPr>
          <p:cNvPicPr>
            <a:picLocks noChangeAspect="1"/>
          </p:cNvPicPr>
          <p:nvPr/>
        </p:nvPicPr>
        <p:blipFill>
          <a:blip r:embed="rId4"/>
          <a:stretch>
            <a:fillRect/>
          </a:stretch>
        </p:blipFill>
        <p:spPr>
          <a:xfrm>
            <a:off x="1822824" y="2134800"/>
            <a:ext cx="9233174" cy="4605171"/>
          </a:xfrm>
          <a:prstGeom prst="rect">
            <a:avLst/>
          </a:prstGeom>
        </p:spPr>
      </p:pic>
      <p:sp>
        <p:nvSpPr>
          <p:cNvPr id="10" name="Ellipse 6">
            <a:extLst>
              <a:ext uri="{FF2B5EF4-FFF2-40B4-BE49-F238E27FC236}">
                <a16:creationId xmlns:a16="http://schemas.microsoft.com/office/drawing/2014/main" id="{EE0A1E57-1555-0182-7794-60011B559631}"/>
              </a:ext>
            </a:extLst>
          </p:cNvPr>
          <p:cNvSpPr/>
          <p:nvPr/>
        </p:nvSpPr>
        <p:spPr>
          <a:xfrm>
            <a:off x="2980042" y="6351516"/>
            <a:ext cx="457200" cy="268579"/>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Ellipse 6">
            <a:extLst>
              <a:ext uri="{FF2B5EF4-FFF2-40B4-BE49-F238E27FC236}">
                <a16:creationId xmlns:a16="http://schemas.microsoft.com/office/drawing/2014/main" id="{2C7C8035-7500-1A55-76B1-FF4C4E1CF2C5}"/>
              </a:ext>
            </a:extLst>
          </p:cNvPr>
          <p:cNvSpPr/>
          <p:nvPr/>
        </p:nvSpPr>
        <p:spPr>
          <a:xfrm>
            <a:off x="4646730" y="6351517"/>
            <a:ext cx="457200" cy="268579"/>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414702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1E8B901B-56AD-8C56-C667-0AE8698F9931}"/>
              </a:ext>
            </a:extLst>
          </p:cNvPr>
          <p:cNvPicPr>
            <a:picLocks noChangeAspect="1"/>
          </p:cNvPicPr>
          <p:nvPr/>
        </p:nvPicPr>
        <p:blipFill>
          <a:blip r:embed="rId4"/>
          <a:stretch>
            <a:fillRect/>
          </a:stretch>
        </p:blipFill>
        <p:spPr>
          <a:xfrm>
            <a:off x="1463812" y="2116358"/>
            <a:ext cx="9264375" cy="4392000"/>
          </a:xfrm>
          <a:prstGeom prst="rect">
            <a:avLst/>
          </a:prstGeom>
        </p:spPr>
      </p:pic>
    </p:spTree>
    <p:extLst>
      <p:ext uri="{BB962C8B-B14F-4D97-AF65-F5344CB8AC3E}">
        <p14:creationId xmlns:p14="http://schemas.microsoft.com/office/powerpoint/2010/main" val="2723507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4" name="Google Shape;44;p2">
            <a:extLst>
              <a:ext uri="{FF2B5EF4-FFF2-40B4-BE49-F238E27FC236}">
                <a16:creationId xmlns:a16="http://schemas.microsoft.com/office/drawing/2014/main" id="{B88069C3-A8C7-7FF8-FC3F-A5532E3EC5ED}"/>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5" name="Imagen 4">
            <a:extLst>
              <a:ext uri="{FF2B5EF4-FFF2-40B4-BE49-F238E27FC236}">
                <a16:creationId xmlns:a16="http://schemas.microsoft.com/office/drawing/2014/main" id="{3BF9A571-8C29-43C2-9181-A65F0BA8610A}"/>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6" name="Gerade Verbindung mit Pfeil 11">
            <a:extLst>
              <a:ext uri="{FF2B5EF4-FFF2-40B4-BE49-F238E27FC236}">
                <a16:creationId xmlns:a16="http://schemas.microsoft.com/office/drawing/2014/main" id="{D54242DC-FB5C-EC21-77C3-B20385CE1994}"/>
              </a:ext>
            </a:extLst>
          </p:cNvPr>
          <p:cNvCxnSpPr>
            <a:cxnSpLocks/>
          </p:cNvCxnSpPr>
          <p:nvPr/>
        </p:nvCxnSpPr>
        <p:spPr>
          <a:xfrm flipH="1">
            <a:off x="1592259" y="302916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7" name="Gerade Verbindung mit Pfeil 11">
            <a:extLst>
              <a:ext uri="{FF2B5EF4-FFF2-40B4-BE49-F238E27FC236}">
                <a16:creationId xmlns:a16="http://schemas.microsoft.com/office/drawing/2014/main" id="{052FDC1D-3908-189E-BAC4-3B4D6C578EE7}"/>
              </a:ext>
            </a:extLst>
          </p:cNvPr>
          <p:cNvCxnSpPr>
            <a:cxnSpLocks/>
          </p:cNvCxnSpPr>
          <p:nvPr/>
        </p:nvCxnSpPr>
        <p:spPr>
          <a:xfrm flipH="1">
            <a:off x="4125870"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1" name="Gerade Verbindung mit Pfeil 11">
            <a:extLst>
              <a:ext uri="{FF2B5EF4-FFF2-40B4-BE49-F238E27FC236}">
                <a16:creationId xmlns:a16="http://schemas.microsoft.com/office/drawing/2014/main" id="{677ECC51-70AA-DE68-5D83-0C395257FA06}"/>
              </a:ext>
            </a:extLst>
          </p:cNvPr>
          <p:cNvCxnSpPr>
            <a:cxnSpLocks/>
          </p:cNvCxnSpPr>
          <p:nvPr/>
        </p:nvCxnSpPr>
        <p:spPr>
          <a:xfrm flipH="1">
            <a:off x="6583197" y="3004332"/>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4" name="Gerade Verbindung mit Pfeil 11">
            <a:extLst>
              <a:ext uri="{FF2B5EF4-FFF2-40B4-BE49-F238E27FC236}">
                <a16:creationId xmlns:a16="http://schemas.microsoft.com/office/drawing/2014/main" id="{BEC97A63-317B-1165-E66D-E16FC2D132A3}"/>
              </a:ext>
            </a:extLst>
          </p:cNvPr>
          <p:cNvCxnSpPr>
            <a:cxnSpLocks/>
          </p:cNvCxnSpPr>
          <p:nvPr/>
        </p:nvCxnSpPr>
        <p:spPr>
          <a:xfrm flipH="1">
            <a:off x="9010596"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515083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923F178D-8C87-59DD-3644-365805426669}"/>
              </a:ext>
            </a:extLst>
          </p:cNvPr>
          <p:cNvPicPr>
            <a:picLocks noChangeAspect="1"/>
          </p:cNvPicPr>
          <p:nvPr/>
        </p:nvPicPr>
        <p:blipFill>
          <a:blip r:embed="rId4"/>
          <a:stretch>
            <a:fillRect/>
          </a:stretch>
        </p:blipFill>
        <p:spPr>
          <a:xfrm>
            <a:off x="1985699" y="2432797"/>
            <a:ext cx="7746582" cy="3960000"/>
          </a:xfrm>
          <a:prstGeom prst="rect">
            <a:avLst/>
          </a:prstGeom>
        </p:spPr>
      </p:pic>
    </p:spTree>
    <p:extLst>
      <p:ext uri="{BB962C8B-B14F-4D97-AF65-F5344CB8AC3E}">
        <p14:creationId xmlns:p14="http://schemas.microsoft.com/office/powerpoint/2010/main" val="861531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6608655B-4A70-1644-0332-B4A9AAF49EEE}"/>
              </a:ext>
            </a:extLst>
          </p:cNvPr>
          <p:cNvPicPr>
            <a:picLocks noChangeAspect="1"/>
          </p:cNvPicPr>
          <p:nvPr/>
        </p:nvPicPr>
        <p:blipFill>
          <a:blip r:embed="rId4"/>
          <a:stretch>
            <a:fillRect/>
          </a:stretch>
        </p:blipFill>
        <p:spPr>
          <a:xfrm>
            <a:off x="1791261" y="2334745"/>
            <a:ext cx="8332615" cy="4284000"/>
          </a:xfrm>
          <a:prstGeom prst="rect">
            <a:avLst/>
          </a:prstGeom>
        </p:spPr>
      </p:pic>
    </p:spTree>
    <p:extLst>
      <p:ext uri="{BB962C8B-B14F-4D97-AF65-F5344CB8AC3E}">
        <p14:creationId xmlns:p14="http://schemas.microsoft.com/office/powerpoint/2010/main" val="98728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7" name="Google Shape;44;p2">
            <a:extLst>
              <a:ext uri="{FF2B5EF4-FFF2-40B4-BE49-F238E27FC236}">
                <a16:creationId xmlns:a16="http://schemas.microsoft.com/office/drawing/2014/main" id="{EAC6B84B-CF87-7976-C535-1EF641B2B3BC}"/>
              </a:ext>
            </a:extLst>
          </p:cNvPr>
          <p:cNvSpPr txBox="1"/>
          <p:nvPr/>
        </p:nvSpPr>
        <p:spPr>
          <a:xfrm>
            <a:off x="4726079" y="2454283"/>
            <a:ext cx="17128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a:t>
            </a:r>
          </a:p>
        </p:txBody>
      </p:sp>
      <p:pic>
        <p:nvPicPr>
          <p:cNvPr id="3" name="Imagen 2">
            <a:extLst>
              <a:ext uri="{FF2B5EF4-FFF2-40B4-BE49-F238E27FC236}">
                <a16:creationId xmlns:a16="http://schemas.microsoft.com/office/drawing/2014/main" id="{E53C6967-9C78-4220-6C37-7F5EE3044B18}"/>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4" name="Gerade Verbindung mit Pfeil 11">
            <a:extLst>
              <a:ext uri="{FF2B5EF4-FFF2-40B4-BE49-F238E27FC236}">
                <a16:creationId xmlns:a16="http://schemas.microsoft.com/office/drawing/2014/main" id="{4F498AF4-2086-38B6-5657-C139F9D6924C}"/>
              </a:ext>
            </a:extLst>
          </p:cNvPr>
          <p:cNvCxnSpPr>
            <a:cxnSpLocks/>
          </p:cNvCxnSpPr>
          <p:nvPr/>
        </p:nvCxnSpPr>
        <p:spPr>
          <a:xfrm flipH="1">
            <a:off x="1591600" y="2954513"/>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10614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F16998FD-5100-49B5-6955-264E3E26F2B3}"/>
              </a:ext>
            </a:extLst>
          </p:cNvPr>
          <p:cNvPicPr>
            <a:picLocks noChangeAspect="1"/>
          </p:cNvPicPr>
          <p:nvPr/>
        </p:nvPicPr>
        <p:blipFill>
          <a:blip r:embed="rId4"/>
          <a:stretch>
            <a:fillRect/>
          </a:stretch>
        </p:blipFill>
        <p:spPr>
          <a:xfrm>
            <a:off x="1077460" y="2260218"/>
            <a:ext cx="10467386" cy="4436417"/>
          </a:xfrm>
          <a:prstGeom prst="rect">
            <a:avLst/>
          </a:prstGeom>
        </p:spPr>
      </p:pic>
      <p:sp>
        <p:nvSpPr>
          <p:cNvPr id="6" name="Ellipse 6">
            <a:extLst>
              <a:ext uri="{FF2B5EF4-FFF2-40B4-BE49-F238E27FC236}">
                <a16:creationId xmlns:a16="http://schemas.microsoft.com/office/drawing/2014/main" id="{E73730B2-2B27-E3D2-841A-0E5B17AE9B65}"/>
              </a:ext>
            </a:extLst>
          </p:cNvPr>
          <p:cNvSpPr/>
          <p:nvPr/>
        </p:nvSpPr>
        <p:spPr>
          <a:xfrm>
            <a:off x="3079376" y="2237473"/>
            <a:ext cx="2837330" cy="537158"/>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374681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2A995CC2-828A-5AA8-6C92-6A6D7C55BF5A}"/>
              </a:ext>
            </a:extLst>
          </p:cNvPr>
          <p:cNvPicPr>
            <a:picLocks noChangeAspect="1"/>
          </p:cNvPicPr>
          <p:nvPr/>
        </p:nvPicPr>
        <p:blipFill>
          <a:blip r:embed="rId4"/>
          <a:stretch>
            <a:fillRect/>
          </a:stretch>
        </p:blipFill>
        <p:spPr>
          <a:xfrm>
            <a:off x="1238250" y="2300007"/>
            <a:ext cx="9715500" cy="4248150"/>
          </a:xfrm>
          <a:prstGeom prst="rect">
            <a:avLst/>
          </a:prstGeom>
        </p:spPr>
      </p:pic>
    </p:spTree>
    <p:extLst>
      <p:ext uri="{BB962C8B-B14F-4D97-AF65-F5344CB8AC3E}">
        <p14:creationId xmlns:p14="http://schemas.microsoft.com/office/powerpoint/2010/main" val="395671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84661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it-IT" sz="2000" dirty="0">
                <a:solidFill>
                  <a:schemeClr val="tx1"/>
                </a:solidFill>
                <a:latin typeface="Montserrat" pitchFamily="2" charset="77"/>
                <a:ea typeface="Avenir"/>
                <a:cs typeface="Avenir"/>
                <a:sym typeface="Avenir"/>
              </a:rPr>
              <a:t>Sviluppare e implementare pratiche innovative nell'apprendimento dell'istruzione e della formazione professionale nei settori tradizionali, in particolare in una delle posizioni lavorative più antiche d'Europa: il carpentiere navale.</a:t>
            </a: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Obiettivo 1 </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3036820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7A68410A-065B-546C-C4CF-0FD2A14494AB}"/>
              </a:ext>
            </a:extLst>
          </p:cNvPr>
          <p:cNvPicPr>
            <a:picLocks noChangeAspect="1"/>
          </p:cNvPicPr>
          <p:nvPr/>
        </p:nvPicPr>
        <p:blipFill>
          <a:blip r:embed="rId4"/>
          <a:stretch>
            <a:fillRect/>
          </a:stretch>
        </p:blipFill>
        <p:spPr>
          <a:xfrm>
            <a:off x="1309687" y="2272286"/>
            <a:ext cx="9572625" cy="4171950"/>
          </a:xfrm>
          <a:prstGeom prst="rect">
            <a:avLst/>
          </a:prstGeom>
        </p:spPr>
      </p:pic>
    </p:spTree>
    <p:extLst>
      <p:ext uri="{BB962C8B-B14F-4D97-AF65-F5344CB8AC3E}">
        <p14:creationId xmlns:p14="http://schemas.microsoft.com/office/powerpoint/2010/main" val="36816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448734" y="2912260"/>
            <a:ext cx="11019366"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Free access online platform with a complete database with current and historical used terms in shipwright in the different maritime areas in Europe which could be used by professionals of different countries, VET teachers, learners, professionals of other related job positions, researchers or amateurs. </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It will be composed of a dictionary of more than 1000 terms divided in thematic areas or subjects and maritime areas, translated into 5 languages (English, Spanish, German, Italian and French) including voice notes showing the correct pronunciation of the terms and images of each one of them.</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dirty="0">
                <a:solidFill>
                  <a:schemeClr val="tx1"/>
                </a:solidFill>
                <a:latin typeface="Baskerville SemiBold" panose="02020502070401020303" pitchFamily="18" charset="0"/>
                <a:ea typeface="Baskerville SemiBold" panose="02020502070401020303" pitchFamily="18" charset="0"/>
                <a:sym typeface="Avenir"/>
              </a:rPr>
              <a:t>Futuri risultati</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5264856" y="1169744"/>
            <a:ext cx="6393744"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Multilingual Terminology Database Platform</a:t>
            </a:r>
            <a:endParaRPr sz="40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3481056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359834" y="2569360"/>
            <a:ext cx="11019366" cy="101562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err="1">
                <a:solidFill>
                  <a:schemeClr val="tx1"/>
                </a:solidFill>
                <a:latin typeface="Montserrat" pitchFamily="2" charset="77"/>
                <a:sym typeface="Avenir"/>
              </a:rPr>
              <a:t>Più</a:t>
            </a:r>
            <a:r>
              <a:rPr lang="en-US" sz="2000" dirty="0">
                <a:solidFill>
                  <a:schemeClr val="tx1"/>
                </a:solidFill>
                <a:latin typeface="Montserrat" pitchFamily="2" charset="77"/>
                <a:sym typeface="Avenir"/>
              </a:rPr>
              <a:t> di 1000 termini in 20 diverse </a:t>
            </a:r>
            <a:r>
              <a:rPr lang="en-US" sz="2000" dirty="0" err="1">
                <a:solidFill>
                  <a:schemeClr val="tx1"/>
                </a:solidFill>
                <a:latin typeface="Montserrat" pitchFamily="2" charset="77"/>
                <a:sym typeface="Avenir"/>
              </a:rPr>
              <a:t>tematiche</a:t>
            </a:r>
            <a:r>
              <a:rPr lang="en-US" sz="2000" dirty="0">
                <a:solidFill>
                  <a:schemeClr val="tx1"/>
                </a:solidFill>
                <a:latin typeface="Montserrat" pitchFamily="2" charset="77"/>
                <a:sym typeface="Avenir"/>
              </a:rPr>
              <a:t>!!! </a:t>
            </a:r>
            <a:r>
              <a:rPr lang="en-US" sz="2000" dirty="0" err="1">
                <a:solidFill>
                  <a:schemeClr val="tx1"/>
                </a:solidFill>
                <a:latin typeface="Montserrat" pitchFamily="2" charset="77"/>
                <a:sym typeface="Avenir"/>
              </a:rPr>
              <a:t>Tradotte</a:t>
            </a:r>
            <a:r>
              <a:rPr lang="en-US" sz="2000" dirty="0">
                <a:solidFill>
                  <a:schemeClr val="tx1"/>
                </a:solidFill>
                <a:latin typeface="Montserrat" pitchFamily="2" charset="77"/>
                <a:sym typeface="Avenir"/>
              </a:rPr>
              <a:t> in 4 diverse lingue!!! </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Other future results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5264856" y="1169744"/>
            <a:ext cx="6393744"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Piattaforma di database terminologico multilingue</a:t>
            </a:r>
            <a:endParaRPr sz="4000" b="1" dirty="0">
              <a:solidFill>
                <a:schemeClr val="tx1"/>
              </a:solidFill>
              <a:latin typeface="Baskerville SemiBold" panose="02020502070401020303" pitchFamily="18" charset="0"/>
              <a:ea typeface="Baskerville SemiBold" panose="02020502070401020303" pitchFamily="18" charset="0"/>
            </a:endParaRPr>
          </a:p>
        </p:txBody>
      </p:sp>
      <p:pic>
        <p:nvPicPr>
          <p:cNvPr id="1026" name="Picture 2" descr="COERENZA TERMINOLOGICA E TUTELA DEL GLOSSARIO: UN PATTO DI FIDUCIA TRA  AZIENDA ED AGENZIA DI TRADUZIONE. – nexo corporation">
            <a:extLst>
              <a:ext uri="{FF2B5EF4-FFF2-40B4-BE49-F238E27FC236}">
                <a16:creationId xmlns:a16="http://schemas.microsoft.com/office/drawing/2014/main" id="{02318D6F-80F6-A1F1-31CD-288EAD384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515" y="3898626"/>
            <a:ext cx="4268884" cy="2843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at Terms: Essential Terminology for Beginners and Enthusiasts -  Seamagazine">
            <a:extLst>
              <a:ext uri="{FF2B5EF4-FFF2-40B4-BE49-F238E27FC236}">
                <a16:creationId xmlns:a16="http://schemas.microsoft.com/office/drawing/2014/main" id="{04D51E5E-5B16-62DB-2AAE-C2D75520C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456" y="3898625"/>
            <a:ext cx="5686285" cy="284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98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dirty="0">
                <a:solidFill>
                  <a:schemeClr val="tx1"/>
                </a:solidFill>
                <a:latin typeface="Baskerville SemiBold" panose="02020502070401020303" pitchFamily="18" charset="0"/>
                <a:ea typeface="Baskerville SemiBold" panose="02020502070401020303" pitchFamily="18" charset="0"/>
                <a:cs typeface="Avenir"/>
                <a:sym typeface="Avenir"/>
              </a:rPr>
              <a:t>2° Prossimo Risultato </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4624680" y="1169744"/>
            <a:ext cx="7033920"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Tour virtuali a 360º di cantieri navali di diverse aree marittime</a:t>
            </a:r>
            <a:endParaRPr sz="4000" b="1" dirty="0">
              <a:solidFill>
                <a:schemeClr val="tx1"/>
              </a:solidFill>
              <a:latin typeface="Baskerville SemiBold" panose="02020502070401020303" pitchFamily="18" charset="0"/>
              <a:ea typeface="Baskerville SemiBold" panose="02020502070401020303" pitchFamily="18" charset="0"/>
            </a:endParaRPr>
          </a:p>
        </p:txBody>
      </p:sp>
      <p:pic>
        <p:nvPicPr>
          <p:cNvPr id="2050" name="Picture 2" descr="Immersive learning experiences will unlock… | PA Consulting">
            <a:extLst>
              <a:ext uri="{FF2B5EF4-FFF2-40B4-BE49-F238E27FC236}">
                <a16:creationId xmlns:a16="http://schemas.microsoft.com/office/drawing/2014/main" id="{DA41980B-5B21-2405-D708-CE18778CA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064" y="2743034"/>
            <a:ext cx="7396056" cy="369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01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35A0043B-CF6E-0CBD-AD59-6D480EBAF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305" y="2721995"/>
            <a:ext cx="2228638"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extLst>
              <a:ext uri="{FF2B5EF4-FFF2-40B4-BE49-F238E27FC236}">
                <a16:creationId xmlns:a16="http://schemas.microsoft.com/office/drawing/2014/main" id="{9F20F154-27B9-1325-6540-72D16AE8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133" y="3110213"/>
            <a:ext cx="981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0 CuadroTexto">
            <a:extLst>
              <a:ext uri="{FF2B5EF4-FFF2-40B4-BE49-F238E27FC236}">
                <a16:creationId xmlns:a16="http://schemas.microsoft.com/office/drawing/2014/main" id="{5DD3B2E1-12DA-93CD-5135-240B82B7D5B8}"/>
              </a:ext>
            </a:extLst>
          </p:cNvPr>
          <p:cNvSpPr txBox="1">
            <a:spLocks noChangeArrowheads="1"/>
          </p:cNvSpPr>
          <p:nvPr/>
        </p:nvSpPr>
        <p:spPr bwMode="auto">
          <a:xfrm>
            <a:off x="8993583" y="3237213"/>
            <a:ext cx="128746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pic>
        <p:nvPicPr>
          <p:cNvPr id="7" name="Imagen 6">
            <a:extLst>
              <a:ext uri="{FF2B5EF4-FFF2-40B4-BE49-F238E27FC236}">
                <a16:creationId xmlns:a16="http://schemas.microsoft.com/office/drawing/2014/main" id="{AF26C7F7-FBB1-CF9D-0D0D-3B38E3790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846" y="4154788"/>
            <a:ext cx="971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esultado de imagen de ireland flag">
            <a:extLst>
              <a:ext uri="{FF2B5EF4-FFF2-40B4-BE49-F238E27FC236}">
                <a16:creationId xmlns:a16="http://schemas.microsoft.com/office/drawing/2014/main" id="{CF9D8A64-E921-7081-3225-F0D9877BFF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1058" y="4162726"/>
            <a:ext cx="971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0 CuadroTexto">
            <a:extLst>
              <a:ext uri="{FF2B5EF4-FFF2-40B4-BE49-F238E27FC236}">
                <a16:creationId xmlns:a16="http://schemas.microsoft.com/office/drawing/2014/main" id="{FDDA5A30-89FD-7BE7-7589-642A5C2D25BE}"/>
              </a:ext>
            </a:extLst>
          </p:cNvPr>
          <p:cNvSpPr txBox="1">
            <a:spLocks noChangeArrowheads="1"/>
          </p:cNvSpPr>
          <p:nvPr/>
        </p:nvSpPr>
        <p:spPr bwMode="auto">
          <a:xfrm>
            <a:off x="6636146" y="4154788"/>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pic>
        <p:nvPicPr>
          <p:cNvPr id="11" name="Picture 16" descr="Resultado de imagen de england flag">
            <a:extLst>
              <a:ext uri="{FF2B5EF4-FFF2-40B4-BE49-F238E27FC236}">
                <a16:creationId xmlns:a16="http://schemas.microsoft.com/office/drawing/2014/main" id="{760E6163-A66A-A0E9-189E-DC71A6ADA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0921" y="5289851"/>
            <a:ext cx="1079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3F928062-C354-4ED8-9CA7-80BC9E11A0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1058" y="5289851"/>
            <a:ext cx="1081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20 CuadroTexto">
            <a:extLst>
              <a:ext uri="{FF2B5EF4-FFF2-40B4-BE49-F238E27FC236}">
                <a16:creationId xmlns:a16="http://schemas.microsoft.com/office/drawing/2014/main" id="{161F483D-FD21-5585-FC43-2F6447A9FBDF}"/>
              </a:ext>
            </a:extLst>
          </p:cNvPr>
          <p:cNvSpPr txBox="1">
            <a:spLocks noChangeArrowheads="1"/>
          </p:cNvSpPr>
          <p:nvPr/>
        </p:nvSpPr>
        <p:spPr bwMode="auto">
          <a:xfrm>
            <a:off x="6691472" y="5387975"/>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14" name="Picture 60">
            <a:extLst>
              <a:ext uri="{FF2B5EF4-FFF2-40B4-BE49-F238E27FC236}">
                <a16:creationId xmlns:a16="http://schemas.microsoft.com/office/drawing/2014/main" id="{68245B63-6316-AB12-740C-AC12E1027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2962" y="3104356"/>
            <a:ext cx="9715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42;p2">
            <a:extLst>
              <a:ext uri="{FF2B5EF4-FFF2-40B4-BE49-F238E27FC236}">
                <a16:creationId xmlns:a16="http://schemas.microsoft.com/office/drawing/2014/main" id="{ABCE644D-E2E4-CD48-B1CC-380F1BB3EDDF}"/>
              </a:ext>
            </a:extLst>
          </p:cNvPr>
          <p:cNvSpPr txBox="1"/>
          <p:nvPr/>
        </p:nvSpPr>
        <p:spPr>
          <a:xfrm>
            <a:off x="4883856" y="1943692"/>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ARC</a:t>
            </a:r>
            <a:r>
              <a:rPr lang="it-IT" sz="4400" b="1" dirty="0">
                <a:solidFill>
                  <a:schemeClr val="tx1"/>
                </a:solidFill>
                <a:latin typeface="Baskerville SemiBold" panose="02020502070401020303" pitchFamily="18" charset="0"/>
                <a:ea typeface="Baskerville SemiBold" panose="02020502070401020303" pitchFamily="18" charset="0"/>
                <a:cs typeface="Avenir"/>
                <a:sym typeface="Avenir"/>
              </a:rPr>
              <a:t>O ATLANTICO</a:t>
            </a:r>
            <a:endParaRPr sz="4400" b="1" dirty="0">
              <a:solidFill>
                <a:schemeClr val="tx1"/>
              </a:solidFill>
              <a:latin typeface="Baskerville SemiBold" panose="02020502070401020303" pitchFamily="18" charset="0"/>
              <a:ea typeface="Baskerville SemiBold" panose="02020502070401020303" pitchFamily="18" charset="0"/>
            </a:endParaRPr>
          </a:p>
        </p:txBody>
      </p:sp>
      <p:sp>
        <p:nvSpPr>
          <p:cNvPr id="5" name="Google Shape;42;p2">
            <a:extLst>
              <a:ext uri="{FF2B5EF4-FFF2-40B4-BE49-F238E27FC236}">
                <a16:creationId xmlns:a16="http://schemas.microsoft.com/office/drawing/2014/main" id="{D86D0D29-2B99-5E5A-291D-394AA66C7093}"/>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44587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4979266" y="2014518"/>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BALCANI E MAR NERO</a:t>
            </a:r>
            <a:endParaRPr sz="4400" b="1" dirty="0">
              <a:solidFill>
                <a:schemeClr val="tx1"/>
              </a:solidFill>
              <a:latin typeface="Baskerville SemiBold" panose="02020502070401020303" pitchFamily="18" charset="0"/>
              <a:ea typeface="Baskerville SemiBold" panose="02020502070401020303" pitchFamily="18" charset="0"/>
            </a:endParaRPr>
          </a:p>
        </p:txBody>
      </p:sp>
      <p:sp>
        <p:nvSpPr>
          <p:cNvPr id="5" name="20 CuadroTexto">
            <a:extLst>
              <a:ext uri="{FF2B5EF4-FFF2-40B4-BE49-F238E27FC236}">
                <a16:creationId xmlns:a16="http://schemas.microsoft.com/office/drawing/2014/main" id="{6AF20BE9-9254-6115-D54E-435E0ED0903A}"/>
              </a:ext>
            </a:extLst>
          </p:cNvPr>
          <p:cNvSpPr txBox="1">
            <a:spLocks noChangeArrowheads="1"/>
          </p:cNvSpPr>
          <p:nvPr/>
        </p:nvSpPr>
        <p:spPr bwMode="auto">
          <a:xfrm>
            <a:off x="7372390" y="6012405"/>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sp>
        <p:nvSpPr>
          <p:cNvPr id="16" name="20 CuadroTexto">
            <a:extLst>
              <a:ext uri="{FF2B5EF4-FFF2-40B4-BE49-F238E27FC236}">
                <a16:creationId xmlns:a16="http://schemas.microsoft.com/office/drawing/2014/main" id="{4F302AAC-E029-99F5-5A06-801026D25783}"/>
              </a:ext>
            </a:extLst>
          </p:cNvPr>
          <p:cNvSpPr txBox="1">
            <a:spLocks noChangeArrowheads="1"/>
          </p:cNvSpPr>
          <p:nvPr/>
        </p:nvSpPr>
        <p:spPr bwMode="auto">
          <a:xfrm>
            <a:off x="9212263" y="6036192"/>
            <a:ext cx="20653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Continental</a:t>
            </a:r>
          </a:p>
          <a:p>
            <a:pPr eaLnBrk="1" hangingPunct="1">
              <a:spcBef>
                <a:spcPct val="0"/>
              </a:spcBef>
              <a:buFontTx/>
              <a:buNone/>
            </a:pPr>
            <a:endParaRPr lang="en-US" altLang="es-ES" sz="1800" dirty="0"/>
          </a:p>
        </p:txBody>
      </p:sp>
      <p:pic>
        <p:nvPicPr>
          <p:cNvPr id="17" name="Imagen 16">
            <a:extLst>
              <a:ext uri="{FF2B5EF4-FFF2-40B4-BE49-F238E27FC236}">
                <a16:creationId xmlns:a16="http://schemas.microsoft.com/office/drawing/2014/main" id="{1A13E2C4-5981-5722-2B25-46A7AB553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74" y="3000966"/>
            <a:ext cx="3586839"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áfico 17">
            <a:extLst>
              <a:ext uri="{FF2B5EF4-FFF2-40B4-BE49-F238E27FC236}">
                <a16:creationId xmlns:a16="http://schemas.microsoft.com/office/drawing/2014/main" id="{0130E408-A7CF-D0A6-91A1-A9ECB78FF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043" y="3149785"/>
            <a:ext cx="1061521"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áfico 23">
            <a:extLst>
              <a:ext uri="{FF2B5EF4-FFF2-40B4-BE49-F238E27FC236}">
                <a16:creationId xmlns:a16="http://schemas.microsoft.com/office/drawing/2014/main" id="{06429A30-4A25-F967-5353-BC676BF52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894" y="4285435"/>
            <a:ext cx="10271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043009BC-7677-EADD-1A84-364D0A18C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226" y="3249798"/>
            <a:ext cx="102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a:extLst>
              <a:ext uri="{FF2B5EF4-FFF2-40B4-BE49-F238E27FC236}">
                <a16:creationId xmlns:a16="http://schemas.microsoft.com/office/drawing/2014/main" id="{6675B9A4-1531-7594-4260-34613DA927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2149" y="5330326"/>
            <a:ext cx="10255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4C7B0FF0-B15A-F743-AA90-8D6794022F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3400" y="5330326"/>
            <a:ext cx="1087739"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áfico 30">
            <a:extLst>
              <a:ext uri="{FF2B5EF4-FFF2-40B4-BE49-F238E27FC236}">
                <a16:creationId xmlns:a16="http://schemas.microsoft.com/office/drawing/2014/main" id="{B29BF54A-4C80-3B49-8512-4892E4EB2B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5496" y="4260860"/>
            <a:ext cx="1089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3">
            <a:extLst>
              <a:ext uri="{FF2B5EF4-FFF2-40B4-BE49-F238E27FC236}">
                <a16:creationId xmlns:a16="http://schemas.microsoft.com/office/drawing/2014/main" id="{20003C03-7712-A14E-DC36-0903E76998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6451" y="5308572"/>
            <a:ext cx="10271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4">
            <a:extLst>
              <a:ext uri="{FF2B5EF4-FFF2-40B4-BE49-F238E27FC236}">
                <a16:creationId xmlns:a16="http://schemas.microsoft.com/office/drawing/2014/main" id="{6EA80503-AF64-B46D-2CB8-822E2F4A1E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9195" y="4256688"/>
            <a:ext cx="10890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áfico 19">
            <a:extLst>
              <a:ext uri="{FF2B5EF4-FFF2-40B4-BE49-F238E27FC236}">
                <a16:creationId xmlns:a16="http://schemas.microsoft.com/office/drawing/2014/main" id="{4AC2A4EE-BC12-5F8C-4670-6E14B95956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2695" y="3185186"/>
            <a:ext cx="10255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42;p2">
            <a:extLst>
              <a:ext uri="{FF2B5EF4-FFF2-40B4-BE49-F238E27FC236}">
                <a16:creationId xmlns:a16="http://schemas.microsoft.com/office/drawing/2014/main" id="{ED79D71D-DF08-015C-21B6-E2F0DBE80C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405545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5431731" y="1707681"/>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MARE BALTICO</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Imagen 2">
            <a:extLst>
              <a:ext uri="{FF2B5EF4-FFF2-40B4-BE49-F238E27FC236}">
                <a16:creationId xmlns:a16="http://schemas.microsoft.com/office/drawing/2014/main" id="{83D69E82-5E5F-3270-623E-F2AF96808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249" y="2637586"/>
            <a:ext cx="2683396"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BA3C900D-B303-6472-1E12-736A6593E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575" y="4897636"/>
            <a:ext cx="10833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áfico 17">
            <a:extLst>
              <a:ext uri="{FF2B5EF4-FFF2-40B4-BE49-F238E27FC236}">
                <a16:creationId xmlns:a16="http://schemas.microsoft.com/office/drawing/2014/main" id="{33DA3939-C5C5-80BB-CA3F-6CD14E8C9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289" y="2527498"/>
            <a:ext cx="108748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39C9163F-0579-68C4-63D1-754491633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1731" y="3689548"/>
            <a:ext cx="11191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áfico 22">
            <a:extLst>
              <a:ext uri="{FF2B5EF4-FFF2-40B4-BE49-F238E27FC236}">
                <a16:creationId xmlns:a16="http://schemas.microsoft.com/office/drawing/2014/main" id="{751BDE38-87AA-CA0E-2192-DFEF30E57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1888" y="3629223"/>
            <a:ext cx="11484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68C98CD1-B49D-C0D5-1C85-3761FA58CB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6656" y="6021586"/>
            <a:ext cx="1038307"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E2193560-1D2B-CA90-4FFD-65EF72DD49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1575" y="6003330"/>
            <a:ext cx="1083376" cy="6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0 CuadroTexto">
            <a:extLst>
              <a:ext uri="{FF2B5EF4-FFF2-40B4-BE49-F238E27FC236}">
                <a16:creationId xmlns:a16="http://schemas.microsoft.com/office/drawing/2014/main" id="{9DCF16EF-36BC-5668-6838-4808553E7DD4}"/>
              </a:ext>
            </a:extLst>
          </p:cNvPr>
          <p:cNvSpPr txBox="1">
            <a:spLocks noChangeArrowheads="1"/>
          </p:cNvSpPr>
          <p:nvPr/>
        </p:nvSpPr>
        <p:spPr bwMode="auto">
          <a:xfrm>
            <a:off x="8796303" y="5693901"/>
            <a:ext cx="233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err="1"/>
              <a:t>Mecklenburg</a:t>
            </a:r>
            <a:endParaRPr lang="en-US" altLang="es-ES" sz="1800" dirty="0"/>
          </a:p>
        </p:txBody>
      </p:sp>
      <p:pic>
        <p:nvPicPr>
          <p:cNvPr id="12" name="Imagen 11" descr="Forma&#10;&#10;Descripción generada automáticamente con confianza media">
            <a:extLst>
              <a:ext uri="{FF2B5EF4-FFF2-40B4-BE49-F238E27FC236}">
                <a16:creationId xmlns:a16="http://schemas.microsoft.com/office/drawing/2014/main" id="{59F139E2-D753-3701-1FBB-900965B7C5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7584" y="2550376"/>
            <a:ext cx="1087482" cy="684000"/>
          </a:xfrm>
          <a:prstGeom prst="rect">
            <a:avLst/>
          </a:prstGeom>
        </p:spPr>
      </p:pic>
      <p:pic>
        <p:nvPicPr>
          <p:cNvPr id="13" name="Imagen 12" descr="Forma, Rectángulo&#10;&#10;Descripción generada automáticamente">
            <a:extLst>
              <a:ext uri="{FF2B5EF4-FFF2-40B4-BE49-F238E27FC236}">
                <a16:creationId xmlns:a16="http://schemas.microsoft.com/office/drawing/2014/main" id="{45A8CA1E-EE20-6C1B-0684-26AF37747D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7584" y="4868623"/>
            <a:ext cx="1064000" cy="684000"/>
          </a:xfrm>
          <a:prstGeom prst="rect">
            <a:avLst/>
          </a:prstGeom>
        </p:spPr>
      </p:pic>
      <p:sp>
        <p:nvSpPr>
          <p:cNvPr id="14" name="20 CuadroTexto">
            <a:extLst>
              <a:ext uri="{FF2B5EF4-FFF2-40B4-BE49-F238E27FC236}">
                <a16:creationId xmlns:a16="http://schemas.microsoft.com/office/drawing/2014/main" id="{74079826-C551-F851-7A52-BBE96DD5DB98}"/>
              </a:ext>
            </a:extLst>
          </p:cNvPr>
          <p:cNvSpPr txBox="1">
            <a:spLocks noChangeArrowheads="1"/>
          </p:cNvSpPr>
          <p:nvPr/>
        </p:nvSpPr>
        <p:spPr bwMode="auto">
          <a:xfrm>
            <a:off x="8796303" y="6214232"/>
            <a:ext cx="3497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Schleswig-Holstein</a:t>
            </a:r>
            <a:endParaRPr lang="en-US" altLang="es-ES" sz="1800" dirty="0"/>
          </a:p>
        </p:txBody>
      </p:sp>
      <p:sp>
        <p:nvSpPr>
          <p:cNvPr id="16" name="Google Shape;42;p2">
            <a:extLst>
              <a:ext uri="{FF2B5EF4-FFF2-40B4-BE49-F238E27FC236}">
                <a16:creationId xmlns:a16="http://schemas.microsoft.com/office/drawing/2014/main" id="{530FDA15-51B1-A8BA-8A72-6E9CBB0266D3}"/>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1584131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5632302" y="1663577"/>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MARE DEL NORD</a:t>
            </a:r>
            <a:endParaRPr lang="it-IT" sz="4400" b="1" dirty="0">
              <a:solidFill>
                <a:schemeClr val="tx1"/>
              </a:solidFill>
              <a:latin typeface="Baskerville SemiBold" panose="02020502070401020303" pitchFamily="18" charset="0"/>
              <a:ea typeface="Baskerville SemiBold" panose="02020502070401020303" pitchFamily="18" charset="0"/>
            </a:endParaRPr>
          </a:p>
        </p:txBody>
      </p:sp>
      <p:sp>
        <p:nvSpPr>
          <p:cNvPr id="3" name="20 CuadroTexto">
            <a:extLst>
              <a:ext uri="{FF2B5EF4-FFF2-40B4-BE49-F238E27FC236}">
                <a16:creationId xmlns:a16="http://schemas.microsoft.com/office/drawing/2014/main" id="{F7E2436A-F394-104F-A356-A52FF7AAA3BC}"/>
              </a:ext>
            </a:extLst>
          </p:cNvPr>
          <p:cNvSpPr txBox="1">
            <a:spLocks noChangeArrowheads="1"/>
          </p:cNvSpPr>
          <p:nvPr/>
        </p:nvSpPr>
        <p:spPr bwMode="auto">
          <a:xfrm>
            <a:off x="9043486" y="2739365"/>
            <a:ext cx="1289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East</a:t>
            </a:r>
          </a:p>
          <a:p>
            <a:pPr eaLnBrk="1" hangingPunct="1">
              <a:spcBef>
                <a:spcPct val="0"/>
              </a:spcBef>
              <a:buFontTx/>
              <a:buNone/>
            </a:pPr>
            <a:endParaRPr lang="en-US" altLang="es-ES" sz="1800" dirty="0"/>
          </a:p>
        </p:txBody>
      </p:sp>
      <p:pic>
        <p:nvPicPr>
          <p:cNvPr id="4" name="Picture 16" descr="Resultado de imagen de england flag">
            <a:extLst>
              <a:ext uri="{FF2B5EF4-FFF2-40B4-BE49-F238E27FC236}">
                <a16:creationId xmlns:a16="http://schemas.microsoft.com/office/drawing/2014/main" id="{13ED6A24-133D-EC90-61DD-0687EE440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674" y="2690153"/>
            <a:ext cx="1079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13BEFC90-D1F0-4005-6505-DE07D4B76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65" y="2757995"/>
            <a:ext cx="2651192" cy="37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81FA3FE6-1520-CED2-4807-78D624842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799" y="3809340"/>
            <a:ext cx="10953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6F20723F-180C-698D-31A8-351ECB8A26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349" y="2671103"/>
            <a:ext cx="1139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D0A66284-B35E-DA51-329F-AE1393619C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2570" y="5937910"/>
            <a:ext cx="1019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B269A5DE-119A-5A54-A610-DED6126FDA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5236" y="3814103"/>
            <a:ext cx="10255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046AF5F0-BC3B-8FEC-665B-B24A8097A8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3649" y="4926940"/>
            <a:ext cx="10255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B3DA85AD-01BB-76E7-7F6B-63A4553193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7199" y="4947578"/>
            <a:ext cx="1047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42;p2">
            <a:extLst>
              <a:ext uri="{FF2B5EF4-FFF2-40B4-BE49-F238E27FC236}">
                <a16:creationId xmlns:a16="http://schemas.microsoft.com/office/drawing/2014/main" id="{AFA1BA24-3C3F-D2BE-7966-85B244FC21A3}"/>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3482835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4959977" y="1869293"/>
            <a:ext cx="6872569"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INTERMEDITERRANEO</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Picture 60">
            <a:extLst>
              <a:ext uri="{FF2B5EF4-FFF2-40B4-BE49-F238E27FC236}">
                <a16:creationId xmlns:a16="http://schemas.microsoft.com/office/drawing/2014/main" id="{3E8DB187-D0C3-D6EA-E4CC-F65FFC92E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006" y="3271044"/>
            <a:ext cx="97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70F1832A-FA8A-D094-1F8B-952F79A43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050" y="3272632"/>
            <a:ext cx="973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0 CuadroTexto">
            <a:extLst>
              <a:ext uri="{FF2B5EF4-FFF2-40B4-BE49-F238E27FC236}">
                <a16:creationId xmlns:a16="http://schemas.microsoft.com/office/drawing/2014/main" id="{38F4A24E-676A-6CD4-091F-0E97175553DA}"/>
              </a:ext>
            </a:extLst>
          </p:cNvPr>
          <p:cNvSpPr txBox="1">
            <a:spLocks noChangeArrowheads="1"/>
          </p:cNvSpPr>
          <p:nvPr/>
        </p:nvSpPr>
        <p:spPr bwMode="auto">
          <a:xfrm>
            <a:off x="9236475" y="3329782"/>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6" name="Imagen 5">
            <a:extLst>
              <a:ext uri="{FF2B5EF4-FFF2-40B4-BE49-F238E27FC236}">
                <a16:creationId xmlns:a16="http://schemas.microsoft.com/office/drawing/2014/main" id="{17CEB647-7525-9C05-557C-3CE789872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149" y="3070358"/>
            <a:ext cx="4071610"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B4BA865-32FD-0FF3-CE88-50CAA129A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006" y="4525169"/>
            <a:ext cx="10271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0 CuadroTexto">
            <a:extLst>
              <a:ext uri="{FF2B5EF4-FFF2-40B4-BE49-F238E27FC236}">
                <a16:creationId xmlns:a16="http://schemas.microsoft.com/office/drawing/2014/main" id="{3C0F5EA3-5E8E-8D9C-4593-C69058216662}"/>
              </a:ext>
            </a:extLst>
          </p:cNvPr>
          <p:cNvSpPr txBox="1">
            <a:spLocks noChangeArrowheads="1"/>
          </p:cNvSpPr>
          <p:nvPr/>
        </p:nvSpPr>
        <p:spPr bwMode="auto">
          <a:xfrm>
            <a:off x="6620581" y="3326607"/>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sp>
        <p:nvSpPr>
          <p:cNvPr id="10" name="20 CuadroTexto">
            <a:extLst>
              <a:ext uri="{FF2B5EF4-FFF2-40B4-BE49-F238E27FC236}">
                <a16:creationId xmlns:a16="http://schemas.microsoft.com/office/drawing/2014/main" id="{BFA2B401-A623-FFB9-0418-8E1C625E573B}"/>
              </a:ext>
            </a:extLst>
          </p:cNvPr>
          <p:cNvSpPr txBox="1">
            <a:spLocks noChangeArrowheads="1"/>
          </p:cNvSpPr>
          <p:nvPr/>
        </p:nvSpPr>
        <p:spPr bwMode="auto">
          <a:xfrm>
            <a:off x="9236475" y="4625182"/>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11" name="Imagen 10">
            <a:extLst>
              <a:ext uri="{FF2B5EF4-FFF2-40B4-BE49-F238E27FC236}">
                <a16:creationId xmlns:a16="http://schemas.microsoft.com/office/drawing/2014/main" id="{69D703D7-60DA-68C4-64AD-168908114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4588" y="4518819"/>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42;p2">
            <a:extLst>
              <a:ext uri="{FF2B5EF4-FFF2-40B4-BE49-F238E27FC236}">
                <a16:creationId xmlns:a16="http://schemas.microsoft.com/office/drawing/2014/main" id="{09CA886A-EF14-EB12-B71A-4D75801F3868}"/>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2482516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Aree marittime (nel progetto)</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6413500" y="2006205"/>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dirty="0">
                <a:solidFill>
                  <a:schemeClr val="tx1"/>
                </a:solidFill>
                <a:latin typeface="Baskerville SemiBold" panose="02020502070401020303" pitchFamily="18" charset="0"/>
                <a:ea typeface="Baskerville SemiBold" panose="02020502070401020303" pitchFamily="18" charset="0"/>
                <a:sym typeface="Avenir"/>
              </a:rPr>
              <a:t>ISOLE</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Imagen 2">
            <a:extLst>
              <a:ext uri="{FF2B5EF4-FFF2-40B4-BE49-F238E27FC236}">
                <a16:creationId xmlns:a16="http://schemas.microsoft.com/office/drawing/2014/main" id="{B02566B7-2570-2921-7795-C8517DBF7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164" y="3531995"/>
            <a:ext cx="427433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20 CuadroTexto">
            <a:extLst>
              <a:ext uri="{FF2B5EF4-FFF2-40B4-BE49-F238E27FC236}">
                <a16:creationId xmlns:a16="http://schemas.microsoft.com/office/drawing/2014/main" id="{27F99C3E-4B66-AA8D-E7B9-7A1D8EC48F90}"/>
              </a:ext>
            </a:extLst>
          </p:cNvPr>
          <p:cNvSpPr txBox="1">
            <a:spLocks noChangeArrowheads="1"/>
          </p:cNvSpPr>
          <p:nvPr/>
        </p:nvSpPr>
        <p:spPr bwMode="auto">
          <a:xfrm>
            <a:off x="6413500" y="3429000"/>
            <a:ext cx="541140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it-IT" altLang="es-ES" sz="2000" dirty="0"/>
              <a:t>- Isole Canarie</a:t>
            </a:r>
          </a:p>
          <a:p>
            <a:pPr>
              <a:buNone/>
            </a:pPr>
            <a:r>
              <a:rPr lang="it-IT" altLang="es-ES" sz="2000" dirty="0"/>
              <a:t>- Isole Baleari</a:t>
            </a:r>
          </a:p>
          <a:p>
            <a:pPr>
              <a:buNone/>
            </a:pPr>
            <a:r>
              <a:rPr lang="it-IT" altLang="es-ES" sz="2000" dirty="0"/>
              <a:t>- Corsica</a:t>
            </a:r>
          </a:p>
          <a:p>
            <a:pPr>
              <a:buNone/>
            </a:pPr>
            <a:r>
              <a:rPr lang="it-IT" altLang="es-ES" sz="2000" dirty="0"/>
              <a:t>- Sardegna</a:t>
            </a:r>
          </a:p>
          <a:p>
            <a:pPr>
              <a:buNone/>
            </a:pPr>
            <a:r>
              <a:rPr lang="it-IT" altLang="es-ES" sz="2000" dirty="0"/>
              <a:t>- Sicilia</a:t>
            </a:r>
          </a:p>
          <a:p>
            <a:pPr>
              <a:buNone/>
            </a:pPr>
            <a:r>
              <a:rPr lang="it-IT" altLang="es-ES" sz="2000" dirty="0"/>
              <a:t>- Isole greche, compresa Creta</a:t>
            </a:r>
          </a:p>
          <a:p>
            <a:pPr>
              <a:buNone/>
            </a:pPr>
            <a:r>
              <a:rPr lang="it-IT" altLang="es-ES" sz="2000" dirty="0"/>
              <a:t>- Cipro</a:t>
            </a:r>
          </a:p>
          <a:p>
            <a:pPr>
              <a:buNone/>
            </a:pPr>
            <a:r>
              <a:rPr lang="it-IT" altLang="es-ES" sz="2000" dirty="0"/>
              <a:t>- Malta</a:t>
            </a:r>
            <a:endParaRPr lang="en-US" altLang="es-ES" sz="2000" dirty="0"/>
          </a:p>
        </p:txBody>
      </p:sp>
    </p:spTree>
    <p:extLst>
      <p:ext uri="{BB962C8B-B14F-4D97-AF65-F5344CB8AC3E}">
        <p14:creationId xmlns:p14="http://schemas.microsoft.com/office/powerpoint/2010/main" val="215107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795286" cy="184661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it-IT" sz="2000" b="0" dirty="0">
                <a:solidFill>
                  <a:schemeClr val="tx1"/>
                </a:solidFill>
                <a:latin typeface="Montserrat" pitchFamily="2" charset="77"/>
                <a:ea typeface="Avenir"/>
                <a:cs typeface="Avenir"/>
                <a:sym typeface="Avenir"/>
              </a:rPr>
              <a:t>Ringiovanire la forza lavoro dei maestri d'ascia con i video 360, attirando i giovani studenti e formandoli con indizi pratici che di solito vengono appresi in laboratori, questo sarà fatto con l'apprendimento immersivo utilizzando nuove tecnologie accattivanti (come video 360 con veri maestri d'ascia)</a:t>
            </a: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dirty="0">
                <a:solidFill>
                  <a:schemeClr val="tx1"/>
                </a:solidFill>
                <a:latin typeface="Baskerville SemiBold" panose="02020502070401020303" pitchFamily="18" charset="0"/>
                <a:ea typeface="Baskerville SemiBold" panose="02020502070401020303" pitchFamily="18" charset="0"/>
                <a:sym typeface="Avenir"/>
              </a:rPr>
              <a:t>Obiettivo 2</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3199504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330700" y="606356"/>
            <a:ext cx="9838083" cy="14157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Visita il sito web: </a:t>
            </a:r>
            <a:r>
              <a:rPr lang="it-IT" sz="32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https://ahod360.infoproject.eu/</a:t>
            </a:r>
            <a:endParaRPr sz="3200"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A243441B-D82B-7F50-E93C-963DB8647FBA}"/>
              </a:ext>
            </a:extLst>
          </p:cNvPr>
          <p:cNvPicPr>
            <a:picLocks noChangeAspect="1"/>
          </p:cNvPicPr>
          <p:nvPr/>
        </p:nvPicPr>
        <p:blipFill>
          <a:blip r:embed="rId4"/>
          <a:stretch>
            <a:fillRect/>
          </a:stretch>
        </p:blipFill>
        <p:spPr>
          <a:xfrm>
            <a:off x="1282711" y="2314358"/>
            <a:ext cx="9402644" cy="3996000"/>
          </a:xfrm>
          <a:prstGeom prst="rect">
            <a:avLst/>
          </a:prstGeom>
        </p:spPr>
      </p:pic>
    </p:spTree>
    <p:extLst>
      <p:ext uri="{BB962C8B-B14F-4D97-AF65-F5344CB8AC3E}">
        <p14:creationId xmlns:p14="http://schemas.microsoft.com/office/powerpoint/2010/main" val="3307470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5" name="Rectángulo 4">
            <a:extLst>
              <a:ext uri="{FF2B5EF4-FFF2-40B4-BE49-F238E27FC236}">
                <a16:creationId xmlns:a16="http://schemas.microsoft.com/office/drawing/2014/main" id="{2F39FCBF-1E2B-5CFF-F8E8-17C85212A2E0}"/>
              </a:ext>
            </a:extLst>
          </p:cNvPr>
          <p:cNvSpPr/>
          <p:nvPr/>
        </p:nvSpPr>
        <p:spPr>
          <a:xfrm>
            <a:off x="7695769" y="3259975"/>
            <a:ext cx="3323413" cy="3313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Google Shape;44;p2"/>
          <p:cNvSpPr txBox="1"/>
          <p:nvPr/>
        </p:nvSpPr>
        <p:spPr>
          <a:xfrm>
            <a:off x="3073992" y="4516490"/>
            <a:ext cx="8184444"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GB" sz="2000" dirty="0">
                <a:solidFill>
                  <a:schemeClr val="tx1"/>
                </a:solidFill>
                <a:effectLst/>
                <a:latin typeface="Avenir Light"/>
                <a:ea typeface="Avenir"/>
                <a:cs typeface="Avenir"/>
              </a:rPr>
              <a:t>https://forms.gle/drq9T1f8w6iznPhp9</a:t>
            </a:r>
            <a:endParaRPr lang="en-US" sz="2000"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257356"/>
            <a:ext cx="6859227"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Domande e feedback</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descr="Código QR&#10;&#10;Descripción generada automáticamente">
            <a:extLst>
              <a:ext uri="{FF2B5EF4-FFF2-40B4-BE49-F238E27FC236}">
                <a16:creationId xmlns:a16="http://schemas.microsoft.com/office/drawing/2014/main" id="{FA01B832-ACD5-EF22-B323-C8EBB7505AF0}"/>
              </a:ext>
            </a:extLst>
          </p:cNvPr>
          <p:cNvPicPr>
            <a:picLocks noChangeAspect="1"/>
          </p:cNvPicPr>
          <p:nvPr/>
        </p:nvPicPr>
        <p:blipFill>
          <a:blip r:embed="rId4">
            <a:alphaModFix/>
          </a:blip>
          <a:stretch>
            <a:fillRect/>
          </a:stretch>
        </p:blipFill>
        <p:spPr>
          <a:xfrm>
            <a:off x="7695769" y="3259975"/>
            <a:ext cx="3313167" cy="3313167"/>
          </a:xfrm>
          <a:prstGeom prst="rect">
            <a:avLst/>
          </a:prstGeom>
        </p:spPr>
      </p:pic>
    </p:spTree>
    <p:extLst>
      <p:ext uri="{BB962C8B-B14F-4D97-AF65-F5344CB8AC3E}">
        <p14:creationId xmlns:p14="http://schemas.microsoft.com/office/powerpoint/2010/main" val="3674682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5" name="Rettangolo con angoli arrotondati 4">
            <a:extLst>
              <a:ext uri="{FF2B5EF4-FFF2-40B4-BE49-F238E27FC236}">
                <a16:creationId xmlns:a16="http://schemas.microsoft.com/office/drawing/2014/main" id="{5C705B14-0EC8-E9D5-1155-32A317B51A7F}"/>
              </a:ext>
            </a:extLst>
          </p:cNvPr>
          <p:cNvSpPr/>
          <p:nvPr/>
        </p:nvSpPr>
        <p:spPr>
          <a:xfrm>
            <a:off x="1623317" y="2774022"/>
            <a:ext cx="4849402" cy="2311686"/>
          </a:xfrm>
          <a:prstGeom prst="roundRect">
            <a:avLst/>
          </a:prstGeom>
          <a:solidFill>
            <a:srgbClr val="F1F4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descr="Immagine che contiene testo, Carattere, schermata, logo&#10;&#10;Descrizione generata automaticamente">
            <a:extLst>
              <a:ext uri="{FF2B5EF4-FFF2-40B4-BE49-F238E27FC236}">
                <a16:creationId xmlns:a16="http://schemas.microsoft.com/office/drawing/2014/main" id="{E1B6D912-203D-0CFB-7954-BBCA3B1199F6}"/>
              </a:ext>
            </a:extLst>
          </p:cNvPr>
          <p:cNvPicPr>
            <a:picLocks noChangeAspect="1"/>
          </p:cNvPicPr>
          <p:nvPr/>
        </p:nvPicPr>
        <p:blipFill>
          <a:blip r:embed="rId4"/>
          <a:stretch>
            <a:fillRect/>
          </a:stretch>
        </p:blipFill>
        <p:spPr>
          <a:xfrm>
            <a:off x="1088125" y="2536542"/>
            <a:ext cx="5769876" cy="2761494"/>
          </a:xfrm>
          <a:prstGeom prst="rect">
            <a:avLst/>
          </a:prstGeom>
        </p:spPr>
      </p:pic>
      <p:sp>
        <p:nvSpPr>
          <p:cNvPr id="12" name="Rettangolo con angoli arrotondati 11">
            <a:extLst>
              <a:ext uri="{FF2B5EF4-FFF2-40B4-BE49-F238E27FC236}">
                <a16:creationId xmlns:a16="http://schemas.microsoft.com/office/drawing/2014/main" id="{5073BF7B-4761-41B2-97FA-463E9741D5D4}"/>
              </a:ext>
            </a:extLst>
          </p:cNvPr>
          <p:cNvSpPr/>
          <p:nvPr/>
        </p:nvSpPr>
        <p:spPr>
          <a:xfrm>
            <a:off x="6237349" y="3345213"/>
            <a:ext cx="4550516" cy="1231106"/>
          </a:xfrm>
          <a:prstGeom prst="roundRect">
            <a:avLst/>
          </a:prstGeom>
          <a:solidFill>
            <a:srgbClr val="F1F4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E4AC0EE8-F066-F416-22DA-C589816EF87D}"/>
              </a:ext>
            </a:extLst>
          </p:cNvPr>
          <p:cNvSpPr txBox="1"/>
          <p:nvPr/>
        </p:nvSpPr>
        <p:spPr>
          <a:xfrm>
            <a:off x="5438066" y="3480567"/>
            <a:ext cx="6149082" cy="1446550"/>
          </a:xfrm>
          <a:prstGeom prst="rect">
            <a:avLst/>
          </a:prstGeom>
          <a:noFill/>
        </p:spPr>
        <p:txBody>
          <a:bodyPr wrap="square">
            <a:spAutoFit/>
          </a:bodyPr>
          <a:lstStyle/>
          <a:p>
            <a:pPr algn="ctr" rtl="0">
              <a:spcBef>
                <a:spcPts val="0"/>
              </a:spcBef>
              <a:spcAft>
                <a:spcPts val="0"/>
              </a:spcAft>
            </a:pPr>
            <a:r>
              <a:rPr lang="fr-FR" sz="2400" b="1" i="0" u="none" strike="noStrike" dirty="0">
                <a:solidFill>
                  <a:srgbClr val="263670"/>
                </a:solidFill>
                <a:effectLst/>
                <a:latin typeface="Avenir" panose="02000503020000020003"/>
              </a:rPr>
              <a:t>Jaqueline Rinaldi</a:t>
            </a:r>
            <a:endParaRPr lang="fr-FR" sz="1800" b="0" dirty="0">
              <a:solidFill>
                <a:srgbClr val="263670"/>
              </a:solidFill>
              <a:effectLst/>
            </a:endParaRPr>
          </a:p>
          <a:p>
            <a:pPr algn="ctr" rtl="0">
              <a:spcBef>
                <a:spcPts val="0"/>
              </a:spcBef>
              <a:spcAft>
                <a:spcPts val="0"/>
              </a:spcAft>
            </a:pPr>
            <a:r>
              <a:rPr lang="fr-FR" sz="1800" b="1" i="0" u="none" strike="noStrike" dirty="0">
                <a:solidFill>
                  <a:srgbClr val="263670"/>
                </a:solidFill>
                <a:effectLst/>
                <a:latin typeface="Avenir" panose="02000503020000020003"/>
              </a:rPr>
              <a:t>TUTOR</a:t>
            </a:r>
            <a:endParaRPr lang="fr-FR" sz="1800" b="0" dirty="0">
              <a:solidFill>
                <a:srgbClr val="263670"/>
              </a:solidFill>
              <a:effectLst/>
            </a:endParaRPr>
          </a:p>
          <a:p>
            <a:pPr algn="ctr" rtl="0">
              <a:spcBef>
                <a:spcPts val="0"/>
              </a:spcBef>
              <a:spcAft>
                <a:spcPts val="0"/>
              </a:spcAft>
            </a:pPr>
            <a:r>
              <a:rPr lang="fr-FR" sz="1800" b="0" i="0" u="none" strike="noStrike" dirty="0">
                <a:solidFill>
                  <a:srgbClr val="263670"/>
                </a:solidFill>
                <a:effectLst/>
                <a:latin typeface="Avenir" panose="02000503020000020003"/>
              </a:rPr>
              <a:t>jaqueline.rinaldi@ceipes.org</a:t>
            </a:r>
            <a:endParaRPr lang="fr-FR" sz="1800" b="0" dirty="0">
              <a:solidFill>
                <a:srgbClr val="263670"/>
              </a:solidFill>
              <a:effectLst/>
            </a:endParaRPr>
          </a:p>
          <a:p>
            <a:br>
              <a:rPr lang="fr-FR" dirty="0"/>
            </a:br>
            <a:endParaRPr lang="en-GB" dirty="0"/>
          </a:p>
        </p:txBody>
      </p:sp>
    </p:spTree>
    <p:extLst>
      <p:ext uri="{BB962C8B-B14F-4D97-AF65-F5344CB8AC3E}">
        <p14:creationId xmlns:p14="http://schemas.microsoft.com/office/powerpoint/2010/main" val="799047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84661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2000" b="0" dirty="0">
                <a:solidFill>
                  <a:schemeClr val="tx1"/>
                </a:solidFill>
                <a:latin typeface="Montserrat" pitchFamily="2" charset="77"/>
                <a:ea typeface="Avenir"/>
                <a:cs typeface="Avenir"/>
                <a:sym typeface="Avenir"/>
              </a:rPr>
              <a:t>Aumentare il numero di studenti in cantieristica navale nella formazione professionale di falegnameria e carpenteria navale - anche trasferendo professionisti da settori affini.</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Obiettivo 3</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1888410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2154396"/>
          </a:xfrm>
          <a:prstGeom prst="rect">
            <a:avLst/>
          </a:prstGeom>
          <a:noFill/>
          <a:ln>
            <a:noFill/>
          </a:ln>
        </p:spPr>
        <p:txBody>
          <a:bodyPr spcFirstLastPara="1" wrap="square" lIns="91425" tIns="45700" rIns="91425" bIns="45700" anchor="t" anchorCtr="0">
            <a:spAutoFit/>
          </a:bodyPr>
          <a:lstStyle/>
          <a:p>
            <a:pPr marL="342900" marR="0" lvl="0" indent="-342900" algn="just"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2000" b="0" dirty="0">
                <a:solidFill>
                  <a:schemeClr val="tx1"/>
                </a:solidFill>
                <a:latin typeface="Montserrat" pitchFamily="2" charset="77"/>
                <a:ea typeface="Avenir"/>
                <a:cs typeface="Avenir"/>
                <a:sym typeface="Avenir"/>
              </a:rPr>
              <a:t>Rafforzare le connessioni europee all'interno dell'artigianato e facilitare la cooperazione tra professionisti e studenti di diverse aree marittime, con l'obiettivo di diffondere la conoscenza e aumentare i progetti comuni e la possibilità per gli studenti di spostarsi in Europa.</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dirty="0">
                <a:solidFill>
                  <a:schemeClr val="tx1"/>
                </a:solidFill>
                <a:latin typeface="Baskerville SemiBold" panose="02020502070401020303" pitchFamily="18" charset="0"/>
                <a:ea typeface="Baskerville SemiBold" panose="02020502070401020303" pitchFamily="18" charset="0"/>
                <a:sym typeface="Avenir"/>
              </a:rPr>
              <a:t>Obiettivo 4</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288472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84661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2000" b="0" dirty="0">
                <a:solidFill>
                  <a:schemeClr val="tx1"/>
                </a:solidFill>
                <a:latin typeface="Montserrat" pitchFamily="2" charset="77"/>
                <a:ea typeface="Avenir"/>
                <a:cs typeface="Avenir"/>
                <a:sym typeface="Avenir"/>
              </a:rPr>
              <a:t>Conservare le conoscenze pratiche e il know-how dei maestri d'ascia europei - registrare e digitalizzare gli interventi degli attuali maestri d'ascia di diverse aree marittime.</a:t>
            </a:r>
          </a:p>
          <a:p>
            <a:pPr marR="0" lvl="0" algn="l" rtl="0">
              <a:spcBef>
                <a:spcPts val="0"/>
              </a:spcBef>
              <a:spcAft>
                <a:spcPts val="0"/>
              </a:spcAft>
              <a:buClr>
                <a:schemeClr val="tx1"/>
              </a:buCl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Obiettivo 5</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417958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231066"/>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it-IT" sz="2000" b="0" dirty="0">
                <a:solidFill>
                  <a:schemeClr val="tx1"/>
                </a:solidFill>
                <a:latin typeface="Montserrat" pitchFamily="2" charset="77"/>
                <a:ea typeface="Avenir"/>
                <a:cs typeface="Avenir"/>
                <a:sym typeface="Avenir"/>
              </a:rPr>
              <a:t>Facilitare l'accesso alle informazioni, indipendentemente dalla posizione o dalle risorse finanziarie degli studenti.</a:t>
            </a:r>
            <a:endParaRPr lang="es-ES" sz="2000" b="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Obiettivo 6</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2744866773"/>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934</TotalTime>
  <Words>2554</Words>
  <Application>Microsoft Office PowerPoint</Application>
  <PresentationFormat>Widescreen</PresentationFormat>
  <Paragraphs>215</Paragraphs>
  <Slides>53</Slides>
  <Notes>53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53</vt:i4>
      </vt:variant>
    </vt:vector>
  </HeadingPairs>
  <TitlesOfParts>
    <vt:vector size="61" baseType="lpstr">
      <vt:lpstr>Arial</vt:lpstr>
      <vt:lpstr>Avenir</vt:lpstr>
      <vt:lpstr>Avenir Light</vt:lpstr>
      <vt:lpstr>Baskerville SemiBold</vt:lpstr>
      <vt:lpstr>Calibri</vt:lpstr>
      <vt:lpstr>Inter</vt:lpstr>
      <vt:lpstr>Montserrat</vt:lpstr>
      <vt:lpstr>3_Custom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CEIPES Workstation</dc:creator>
  <cp:lastModifiedBy>Office06 CEIPES</cp:lastModifiedBy>
  <cp:revision>31</cp:revision>
  <dcterms:created xsi:type="dcterms:W3CDTF">2020-08-21T13:51:09Z</dcterms:created>
  <dcterms:modified xsi:type="dcterms:W3CDTF">2024-02-23T13:57:02Z</dcterms:modified>
</cp:coreProperties>
</file>