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sldIdLst>
    <p:sldId id="256" r:id="rId2"/>
    <p:sldId id="262" r:id="rId3"/>
    <p:sldId id="264" r:id="rId4"/>
    <p:sldId id="269" r:id="rId5"/>
    <p:sldId id="272" r:id="rId6"/>
    <p:sldId id="273" r:id="rId7"/>
    <p:sldId id="274" r:id="rId8"/>
    <p:sldId id="276" r:id="rId9"/>
    <p:sldId id="275" r:id="rId10"/>
    <p:sldId id="268" r:id="rId11"/>
    <p:sldId id="265" r:id="rId12"/>
    <p:sldId id="277" r:id="rId13"/>
    <p:sldId id="278" r:id="rId14"/>
    <p:sldId id="279" r:id="rId15"/>
    <p:sldId id="280" r:id="rId16"/>
    <p:sldId id="282" r:id="rId17"/>
    <p:sldId id="283" r:id="rId18"/>
    <p:sldId id="285" r:id="rId19"/>
    <p:sldId id="286" r:id="rId20"/>
    <p:sldId id="287" r:id="rId21"/>
    <p:sldId id="288" r:id="rId22"/>
    <p:sldId id="317" r:id="rId23"/>
    <p:sldId id="316" r:id="rId24"/>
    <p:sldId id="318" r:id="rId25"/>
    <p:sldId id="281" r:id="rId26"/>
    <p:sldId id="289" r:id="rId27"/>
    <p:sldId id="290" r:id="rId28"/>
    <p:sldId id="291" r:id="rId29"/>
    <p:sldId id="292" r:id="rId30"/>
    <p:sldId id="293" r:id="rId31"/>
    <p:sldId id="294" r:id="rId32"/>
    <p:sldId id="295" r:id="rId33"/>
    <p:sldId id="296" r:id="rId34"/>
    <p:sldId id="319"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266" r:id="rId53"/>
    <p:sldId id="315" r:id="rId54"/>
    <p:sldId id="261"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IldtONJSQT8z9VZk14Is+XKcFf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0B4921-882E-6452-47B4-3035D68711DB}" name="ALBERTO HOCES GARCIA" initials="AHG" userId="ALBERTO HOCES GARCIA" providerId="None"/>
  <p188:author id="{E7A2B5C4-5E64-4CC4-B3F5-0A0DFE4238D8}" name="Tomás Puebla" initials="TP" userId="S::OTRI@CETEM.ES::fb2a17f1-bd37-45c4-b32c-96686f49b4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6883"/>
    <a:srgbClr val="263670"/>
    <a:srgbClr val="F1F4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8"/>
    <p:restoredTop sz="86634" autoAdjust="0"/>
  </p:normalViewPr>
  <p:slideViewPr>
    <p:cSldViewPr snapToGrid="0" snapToObjects="1">
      <p:cViewPr varScale="1">
        <p:scale>
          <a:sx n="79" d="100"/>
          <a:sy n="79" d="100"/>
        </p:scale>
        <p:origin x="328"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 name="Google Shape;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latin typeface="Avenir Light"/>
                <a:ea typeface="Avenir"/>
                <a:cs typeface="Avenir"/>
              </a:rPr>
              <a:t>Welcome to the AHOD 360 online workshop of the </a:t>
            </a:r>
            <a:r>
              <a:rPr lang="en-GB" sz="1800" dirty="0" err="1">
                <a:effectLst/>
                <a:latin typeface="Avenir Light"/>
                <a:ea typeface="Avenir"/>
                <a:cs typeface="Avenir"/>
              </a:rPr>
              <a:t>intermediterranean</a:t>
            </a:r>
            <a:r>
              <a:rPr lang="en-GB" sz="1800" dirty="0">
                <a:effectLst/>
                <a:latin typeface="Avenir Light"/>
                <a:ea typeface="Avenir"/>
                <a:cs typeface="Avenir"/>
              </a:rPr>
              <a:t> area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dirty="0">
              <a:effectLst/>
              <a:latin typeface="Avenir Light"/>
              <a:ea typeface="Avenir"/>
              <a:cs typeface="Aveni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effectLst/>
                <a:latin typeface="Avenir Light"/>
                <a:ea typeface="Avenir"/>
                <a:cs typeface="Avenir"/>
              </a:rPr>
              <a:t>In this meeting, we'll be introducing the All Hands On Deck 360 project, its partners, and the online portal for shipwrights</a:t>
            </a:r>
            <a:r>
              <a:rPr lang="en-US" sz="1800" dirty="0">
                <a:effectLst/>
                <a:latin typeface="Avenir Light"/>
                <a:ea typeface="Avenir"/>
                <a:cs typeface="Avenir"/>
              </a:rPr>
              <a:t> </a:t>
            </a:r>
            <a:r>
              <a:rPr lang="es-ES" sz="1800" dirty="0">
                <a:effectLst/>
                <a:latin typeface="Avenir Light"/>
                <a:ea typeface="Avenir"/>
                <a:cs typeface="Avenir"/>
              </a:rPr>
              <a:t>that we are </a:t>
            </a:r>
            <a:r>
              <a:rPr lang="es-ES" sz="1800" dirty="0" err="1">
                <a:effectLst/>
                <a:latin typeface="Avenir Light"/>
                <a:ea typeface="Avenir"/>
                <a:cs typeface="Avenir"/>
              </a:rPr>
              <a:t>creating</a:t>
            </a:r>
            <a:r>
              <a:rPr lang="es-ES" sz="1800" dirty="0">
                <a:effectLst/>
                <a:latin typeface="Avenir Light"/>
                <a:ea typeface="Avenir"/>
                <a:cs typeface="Avenir"/>
              </a:rPr>
              <a:t> and [we hope] you are going to give </a:t>
            </a:r>
            <a:r>
              <a:rPr lang="es-ES" sz="1800" dirty="0" err="1">
                <a:effectLst/>
                <a:latin typeface="Avenir Light"/>
                <a:ea typeface="Avenir"/>
                <a:cs typeface="Avenir"/>
              </a:rPr>
              <a:t>life</a:t>
            </a:r>
            <a:endParaRPr lang="es-ES" sz="1800" dirty="0">
              <a:effectLst/>
              <a:latin typeface="Avenir Light"/>
              <a:ea typeface="Avenir"/>
              <a:cs typeface="Avenir"/>
            </a:endParaRPr>
          </a:p>
          <a:p>
            <a:pPr marL="0" lvl="0" indent="0" algn="l" rtl="0">
              <a:spcBef>
                <a:spcPts val="0"/>
              </a:spcBef>
              <a:spcAft>
                <a:spcPts val="0"/>
              </a:spcAft>
              <a:buNone/>
            </a:pPr>
            <a:endParaRPr dirty="0"/>
          </a:p>
        </p:txBody>
      </p:sp>
      <p:sp>
        <p:nvSpPr>
          <p:cNvPr id="31" name="Google Shape;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I am going to present one of the results of the project which is active, we have other 2 results which are currently in development, but I will mention them in the last part of the workshop</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This is the collaborative portal</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Objective is the Creation and release a portal 2.0 as a collaborative tool where learners and shipwright professionals could have contact and could share their different ideas, projects, doubts with other learners and professionals around Europe.</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This collaborative portal has 3 MAIN NODES:</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	Relation Shipwright-learners</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	Relation Shipwright-shipyards</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	Relation Shipwright with other shipwrights</a:t>
            </a:r>
          </a:p>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77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each node the objective was to have: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general forum</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Specific forums of important topics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question and answers area</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sharing collaborative space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notice board with learning or professional opportunities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Possibility of sending and receiving messages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587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683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707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First of all you have to register on the portal, you have 3 ways of doing it, one is writing the link which is on the slide, second option is clicking on the top right side of the homepage, where it is said “register” or using the QR of the screen, which is different than the previous one.</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5908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There</a:t>
            </a:r>
            <a:r>
              <a:rPr lang="es-ES" sz="1200" dirty="0">
                <a:effectLst/>
                <a:latin typeface="Avenir Light"/>
                <a:ea typeface="Avenir"/>
                <a:cs typeface="Avenir"/>
              </a:rPr>
              <a:t> are </a:t>
            </a:r>
            <a:r>
              <a:rPr lang="es-ES" sz="1200" dirty="0" err="1">
                <a:effectLst/>
                <a:latin typeface="Avenir Light"/>
                <a:ea typeface="Avenir"/>
                <a:cs typeface="Avenir"/>
              </a:rPr>
              <a:t>needed</a:t>
            </a:r>
            <a:r>
              <a:rPr lang="es-ES" sz="1200" dirty="0">
                <a:effectLst/>
                <a:latin typeface="Avenir Light"/>
                <a:ea typeface="Avenir"/>
                <a:cs typeface="Avenir"/>
              </a:rPr>
              <a:t> </a:t>
            </a:r>
            <a:r>
              <a:rPr lang="es-ES" sz="1200" dirty="0" err="1">
                <a:effectLst/>
                <a:latin typeface="Avenir Light"/>
                <a:ea typeface="Avenir"/>
                <a:cs typeface="Avenir"/>
              </a:rPr>
              <a:t>only</a:t>
            </a:r>
            <a:r>
              <a:rPr lang="es-ES" sz="1200" dirty="0">
                <a:effectLst/>
                <a:latin typeface="Avenir Light"/>
                <a:ea typeface="Avenir"/>
                <a:cs typeface="Avenir"/>
              </a:rPr>
              <a:t> 4-5 data </a:t>
            </a:r>
            <a:r>
              <a:rPr lang="es-ES" sz="1200" dirty="0" err="1">
                <a:effectLst/>
                <a:latin typeface="Avenir Light"/>
                <a:ea typeface="Avenir"/>
                <a:cs typeface="Avenir"/>
              </a:rPr>
              <a:t>to</a:t>
            </a:r>
            <a:r>
              <a:rPr lang="es-ES" sz="1200" dirty="0">
                <a:effectLst/>
                <a:latin typeface="Avenir Light"/>
                <a:ea typeface="Avenir"/>
                <a:cs typeface="Avenir"/>
              </a:rPr>
              <a:t> be </a:t>
            </a:r>
            <a:r>
              <a:rPr lang="es-ES" sz="1200" dirty="0" err="1">
                <a:effectLst/>
                <a:latin typeface="Avenir Light"/>
                <a:ea typeface="Avenir"/>
                <a:cs typeface="Avenir"/>
              </a:rPr>
              <a:t>registered</a:t>
            </a:r>
            <a:r>
              <a:rPr lang="es-ES" sz="1200" dirty="0">
                <a:effectLst/>
                <a:latin typeface="Avenir Light"/>
                <a:ea typeface="Avenir"/>
                <a:cs typeface="Avenir"/>
              </a:rPr>
              <a:t>, </a:t>
            </a:r>
            <a:r>
              <a:rPr lang="es-ES" sz="1200" dirty="0" err="1">
                <a:effectLst/>
                <a:latin typeface="Avenir Light"/>
                <a:ea typeface="Avenir"/>
                <a:cs typeface="Avenir"/>
              </a:rPr>
              <a:t>username</a:t>
            </a:r>
            <a:r>
              <a:rPr lang="es-ES" sz="1200" dirty="0">
                <a:effectLst/>
                <a:latin typeface="Avenir Light"/>
                <a:ea typeface="Avenir"/>
                <a:cs typeface="Avenir"/>
              </a:rPr>
              <a:t> (</a:t>
            </a:r>
            <a:r>
              <a:rPr lang="es-ES" sz="1200" dirty="0" err="1">
                <a:effectLst/>
                <a:latin typeface="Avenir Light"/>
                <a:ea typeface="Avenir"/>
                <a:cs typeface="Avenir"/>
              </a:rPr>
              <a:t>remind</a:t>
            </a:r>
            <a:r>
              <a:rPr lang="es-ES" sz="1200" dirty="0">
                <a:effectLst/>
                <a:latin typeface="Avenir Light"/>
                <a:ea typeface="Avenir"/>
                <a:cs typeface="Avenir"/>
              </a:rPr>
              <a:t>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username</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Access </a:t>
            </a:r>
            <a:r>
              <a:rPr lang="es-ES" sz="1200" dirty="0" err="1">
                <a:effectLst/>
                <a:latin typeface="Avenir Light"/>
                <a:ea typeface="Avenir"/>
                <a:cs typeface="Avenir"/>
              </a:rPr>
              <a:t>later</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the </a:t>
            </a:r>
            <a:r>
              <a:rPr lang="es-ES" sz="1200" dirty="0" err="1">
                <a:effectLst/>
                <a:latin typeface="Avenir Light"/>
                <a:ea typeface="Avenir"/>
                <a:cs typeface="Avenir"/>
              </a:rPr>
              <a:t>collaborative</a:t>
            </a:r>
            <a:r>
              <a:rPr lang="es-ES" sz="1200" dirty="0">
                <a:effectLst/>
                <a:latin typeface="Avenir Light"/>
                <a:ea typeface="Avenir"/>
                <a:cs typeface="Avenir"/>
              </a:rPr>
              <a:t> portal, </a:t>
            </a:r>
            <a:r>
              <a:rPr lang="es-ES" sz="1200" dirty="0" err="1">
                <a:effectLst/>
                <a:latin typeface="Avenir Light"/>
                <a:ea typeface="Avenir"/>
                <a:cs typeface="Avenir"/>
              </a:rPr>
              <a:t>your</a:t>
            </a:r>
            <a:r>
              <a:rPr lang="es-ES" sz="1200" dirty="0">
                <a:effectLst/>
                <a:latin typeface="Avenir Light"/>
                <a:ea typeface="Avenir"/>
                <a:cs typeface="Avenir"/>
              </a:rPr>
              <a:t> email,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password</a:t>
            </a:r>
            <a:r>
              <a:rPr lang="es-ES" sz="1200" dirty="0">
                <a:effectLst/>
                <a:latin typeface="Avenir Light"/>
                <a:ea typeface="Avenir"/>
                <a:cs typeface="Avenir"/>
              </a:rPr>
              <a:t>. </a:t>
            </a:r>
            <a:r>
              <a:rPr lang="es-ES" sz="1200" dirty="0" err="1">
                <a:effectLst/>
                <a:latin typeface="Avenir Light"/>
                <a:ea typeface="Avenir"/>
                <a:cs typeface="Avenir"/>
              </a:rPr>
              <a:t>It</a:t>
            </a:r>
            <a:r>
              <a:rPr lang="es-ES" sz="1200" dirty="0">
                <a:effectLst/>
                <a:latin typeface="Avenir Light"/>
                <a:ea typeface="Avenir"/>
                <a:cs typeface="Avenir"/>
              </a:rPr>
              <a:t> </a:t>
            </a:r>
            <a:r>
              <a:rPr lang="es-ES" sz="1200" dirty="0" err="1">
                <a:effectLst/>
                <a:latin typeface="Avenir Light"/>
                <a:ea typeface="Avenir"/>
                <a:cs typeface="Avenir"/>
              </a:rPr>
              <a:t>is</a:t>
            </a:r>
            <a:r>
              <a:rPr lang="es-ES" sz="1200" dirty="0">
                <a:effectLst/>
                <a:latin typeface="Avenir Light"/>
                <a:ea typeface="Avenir"/>
                <a:cs typeface="Avenir"/>
              </a:rPr>
              <a:t> </a:t>
            </a:r>
            <a:r>
              <a:rPr lang="es-ES" sz="1200" dirty="0" err="1">
                <a:effectLst/>
                <a:latin typeface="Avenir Light"/>
                <a:ea typeface="Avenir"/>
                <a:cs typeface="Avenir"/>
              </a:rPr>
              <a:t>needed</a:t>
            </a:r>
            <a:r>
              <a:rPr lang="es-ES" sz="1200" dirty="0">
                <a:effectLst/>
                <a:latin typeface="Avenir Light"/>
                <a:ea typeface="Avenir"/>
                <a:cs typeface="Avenir"/>
              </a:rPr>
              <a:t> </a:t>
            </a:r>
            <a:r>
              <a:rPr lang="es-ES" sz="1200" dirty="0" err="1">
                <a:effectLst/>
                <a:latin typeface="Avenir Light"/>
                <a:ea typeface="Avenir"/>
                <a:cs typeface="Avenir"/>
              </a:rPr>
              <a:t>that</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add</a:t>
            </a:r>
            <a:r>
              <a:rPr lang="es-ES" sz="1200" dirty="0">
                <a:effectLst/>
                <a:latin typeface="Avenir Light"/>
                <a:ea typeface="Avenir"/>
                <a:cs typeface="Avenir"/>
              </a:rPr>
              <a:t>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name</a:t>
            </a:r>
            <a:r>
              <a:rPr lang="es-ES" sz="1200" dirty="0">
                <a:effectLst/>
                <a:latin typeface="Avenir Light"/>
                <a:ea typeface="Avenir"/>
                <a:cs typeface="Avenir"/>
              </a:rPr>
              <a:t>, </a:t>
            </a:r>
            <a:r>
              <a:rPr lang="es-ES" sz="1200" dirty="0" err="1">
                <a:effectLst/>
                <a:latin typeface="Avenir Light"/>
                <a:ea typeface="Avenir"/>
                <a:cs typeface="Avenir"/>
              </a:rPr>
              <a:t>years</a:t>
            </a:r>
            <a:r>
              <a:rPr lang="es-ES" sz="1200" dirty="0">
                <a:effectLst/>
                <a:latin typeface="Avenir Light"/>
                <a:ea typeface="Avenir"/>
                <a:cs typeface="Avenir"/>
              </a:rPr>
              <a:t> </a:t>
            </a:r>
            <a:r>
              <a:rPr lang="es-ES" sz="1200" dirty="0" err="1">
                <a:effectLst/>
                <a:latin typeface="Avenir Light"/>
                <a:ea typeface="Avenir"/>
                <a:cs typeface="Avenir"/>
              </a:rPr>
              <a:t>of</a:t>
            </a:r>
            <a:r>
              <a:rPr lang="es-ES" sz="1200" dirty="0">
                <a:effectLst/>
                <a:latin typeface="Avenir Light"/>
                <a:ea typeface="Avenir"/>
                <a:cs typeface="Avenir"/>
              </a:rPr>
              <a:t> </a:t>
            </a:r>
            <a:r>
              <a:rPr lang="es-ES" sz="1200" dirty="0" err="1">
                <a:effectLst/>
                <a:latin typeface="Avenir Light"/>
                <a:ea typeface="Avenir"/>
                <a:cs typeface="Avenir"/>
              </a:rPr>
              <a:t>experience</a:t>
            </a:r>
            <a:r>
              <a:rPr lang="es-ES" sz="1200" dirty="0">
                <a:effectLst/>
                <a:latin typeface="Avenir Light"/>
                <a:ea typeface="Avenir"/>
                <a:cs typeface="Avenir"/>
              </a:rPr>
              <a:t> in </a:t>
            </a:r>
            <a:r>
              <a:rPr lang="es-ES" sz="1200" dirty="0" err="1">
                <a:effectLst/>
                <a:latin typeface="Avenir Light"/>
                <a:ea typeface="Avenir"/>
                <a:cs typeface="Avenir"/>
              </a:rPr>
              <a:t>this</a:t>
            </a:r>
            <a:r>
              <a:rPr lang="es-ES" sz="1200" dirty="0">
                <a:effectLst/>
                <a:latin typeface="Avenir Light"/>
                <a:ea typeface="Avenir"/>
                <a:cs typeface="Avenir"/>
              </a:rPr>
              <a:t> </a:t>
            </a:r>
            <a:r>
              <a:rPr lang="es-ES" sz="1200" dirty="0" err="1">
                <a:effectLst/>
                <a:latin typeface="Avenir Light"/>
                <a:ea typeface="Avenir"/>
                <a:cs typeface="Avenir"/>
              </a:rPr>
              <a:t>field</a:t>
            </a:r>
            <a:r>
              <a:rPr lang="es-ES" sz="1200" dirty="0">
                <a:effectLst/>
                <a:latin typeface="Avenir Light"/>
                <a:ea typeface="Avenir"/>
                <a:cs typeface="Avenir"/>
              </a:rPr>
              <a:t>,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job</a:t>
            </a:r>
            <a:r>
              <a:rPr lang="es-ES" sz="1200" dirty="0">
                <a:effectLst/>
                <a:latin typeface="Avenir Light"/>
                <a:ea typeface="Avenir"/>
                <a:cs typeface="Avenir"/>
              </a:rPr>
              <a:t> role and </a:t>
            </a:r>
            <a:r>
              <a:rPr lang="es-ES" sz="1200" dirty="0" err="1">
                <a:effectLst/>
                <a:latin typeface="Avenir Light"/>
                <a:ea typeface="Avenir"/>
                <a:cs typeface="Avenir"/>
              </a:rPr>
              <a:t>select</a:t>
            </a:r>
            <a:r>
              <a:rPr lang="es-ES" sz="1200" dirty="0">
                <a:effectLst/>
                <a:latin typeface="Avenir Light"/>
                <a:ea typeface="Avenir"/>
                <a:cs typeface="Avenir"/>
              </a:rPr>
              <a:t> the role </a:t>
            </a:r>
            <a:r>
              <a:rPr lang="es-ES" sz="1200" dirty="0" err="1">
                <a:effectLst/>
                <a:latin typeface="Avenir Light"/>
                <a:ea typeface="Avenir"/>
                <a:cs typeface="Avenir"/>
              </a:rPr>
              <a:t>that</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want</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on the Project: </a:t>
            </a:r>
            <a:r>
              <a:rPr lang="es-ES" sz="1200" dirty="0" err="1">
                <a:effectLst/>
                <a:latin typeface="Avenir Light"/>
                <a:ea typeface="Avenir"/>
                <a:cs typeface="Avenir"/>
              </a:rPr>
              <a:t>shipwright</a:t>
            </a:r>
            <a:r>
              <a:rPr lang="es-ES" sz="1200" dirty="0">
                <a:effectLst/>
                <a:latin typeface="Avenir Light"/>
                <a:ea typeface="Avenir"/>
                <a:cs typeface="Avenir"/>
              </a:rPr>
              <a:t>, </a:t>
            </a:r>
            <a:r>
              <a:rPr lang="es-ES" sz="1200" dirty="0" err="1">
                <a:effectLst/>
                <a:latin typeface="Avenir Light"/>
                <a:ea typeface="Avenir"/>
                <a:cs typeface="Avenir"/>
              </a:rPr>
              <a:t>shipyard</a:t>
            </a:r>
            <a:r>
              <a:rPr lang="es-ES" sz="1200" dirty="0">
                <a:effectLst/>
                <a:latin typeface="Avenir Light"/>
                <a:ea typeface="Avenir"/>
                <a:cs typeface="Avenir"/>
              </a:rPr>
              <a:t> </a:t>
            </a:r>
            <a:r>
              <a:rPr lang="es-ES" sz="1200" dirty="0" err="1">
                <a:effectLst/>
                <a:latin typeface="Avenir Light"/>
                <a:ea typeface="Avenir"/>
                <a:cs typeface="Avenir"/>
              </a:rPr>
              <a:t>or</a:t>
            </a:r>
            <a:r>
              <a:rPr lang="es-ES" sz="1200" dirty="0">
                <a:effectLst/>
                <a:latin typeface="Avenir Light"/>
                <a:ea typeface="Avenir"/>
                <a:cs typeface="Avenir"/>
              </a:rPr>
              <a:t> </a:t>
            </a:r>
            <a:r>
              <a:rPr lang="es-ES" sz="1200" dirty="0" err="1">
                <a:effectLst/>
                <a:latin typeface="Avenir Light"/>
                <a:ea typeface="Avenir"/>
                <a:cs typeface="Avenir"/>
              </a:rPr>
              <a:t>student</a:t>
            </a:r>
            <a:r>
              <a:rPr lang="es-ES" sz="1200" dirty="0">
                <a:effectLst/>
                <a:latin typeface="Avenir Light"/>
                <a:ea typeface="Avenir"/>
                <a:cs typeface="Avenir"/>
              </a:rPr>
              <a:t>. </a:t>
            </a:r>
            <a:r>
              <a:rPr lang="es-ES" sz="1200" dirty="0" err="1">
                <a:effectLst/>
                <a:latin typeface="Avenir Light"/>
                <a:ea typeface="Avenir"/>
                <a:cs typeface="Avenir"/>
              </a:rPr>
              <a:t>Please</a:t>
            </a:r>
            <a:r>
              <a:rPr lang="es-ES" sz="1200" dirty="0">
                <a:effectLst/>
                <a:latin typeface="Avenir Light"/>
                <a:ea typeface="Avenir"/>
                <a:cs typeface="Avenir"/>
              </a:rPr>
              <a:t> try </a:t>
            </a:r>
            <a:r>
              <a:rPr lang="es-ES" sz="1200" dirty="0" err="1">
                <a:effectLst/>
                <a:latin typeface="Avenir Light"/>
                <a:ea typeface="Avenir"/>
                <a:cs typeface="Avenir"/>
              </a:rPr>
              <a:t>to</a:t>
            </a:r>
            <a:r>
              <a:rPr lang="es-ES" sz="1200" dirty="0">
                <a:effectLst/>
                <a:latin typeface="Avenir Light"/>
                <a:ea typeface="Avenir"/>
                <a:cs typeface="Avenir"/>
              </a:rPr>
              <a:t> be </a:t>
            </a:r>
            <a:r>
              <a:rPr lang="es-ES" sz="1200" dirty="0" err="1">
                <a:effectLst/>
                <a:latin typeface="Avenir Light"/>
                <a:ea typeface="Avenir"/>
                <a:cs typeface="Avenir"/>
              </a:rPr>
              <a:t>registered</a:t>
            </a:r>
            <a:r>
              <a:rPr lang="es-ES" sz="1200" dirty="0">
                <a:effectLst/>
                <a:latin typeface="Avenir Light"/>
                <a:ea typeface="Avenir"/>
                <a:cs typeface="Avenir"/>
              </a:rPr>
              <a:t> </a:t>
            </a:r>
            <a:r>
              <a:rPr lang="es-ES" sz="1200" dirty="0" err="1">
                <a:effectLst/>
                <a:latin typeface="Avenir Light"/>
                <a:ea typeface="Avenir"/>
                <a:cs typeface="Avenir"/>
              </a:rPr>
              <a:t>filling</a:t>
            </a:r>
            <a:r>
              <a:rPr lang="es-ES" sz="1200" dirty="0">
                <a:effectLst/>
                <a:latin typeface="Avenir Light"/>
                <a:ea typeface="Avenir"/>
                <a:cs typeface="Avenir"/>
              </a:rPr>
              <a:t> the data.</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459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After </a:t>
            </a:r>
            <a:r>
              <a:rPr lang="es-ES" sz="1200" dirty="0" err="1">
                <a:effectLst/>
                <a:latin typeface="Avenir Light"/>
                <a:ea typeface="Avenir"/>
                <a:cs typeface="Avenir"/>
              </a:rPr>
              <a:t>this</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actívate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account</a:t>
            </a:r>
            <a:r>
              <a:rPr lang="es-ES" sz="1200" dirty="0">
                <a:effectLst/>
                <a:latin typeface="Avenir Light"/>
                <a:ea typeface="Avenir"/>
                <a:cs typeface="Avenir"/>
              </a:rPr>
              <a:t> </a:t>
            </a:r>
            <a:r>
              <a:rPr lang="es-ES" sz="1200" dirty="0" err="1">
                <a:effectLst/>
                <a:latin typeface="Avenir Light"/>
                <a:ea typeface="Avenir"/>
                <a:cs typeface="Avenir"/>
              </a:rPr>
              <a:t>with</a:t>
            </a:r>
            <a:r>
              <a:rPr lang="es-ES" sz="1200" dirty="0">
                <a:effectLst/>
                <a:latin typeface="Avenir Light"/>
                <a:ea typeface="Avenir"/>
                <a:cs typeface="Avenir"/>
              </a:rPr>
              <a:t> </a:t>
            </a:r>
            <a:r>
              <a:rPr lang="es-ES" sz="1200" dirty="0" err="1">
                <a:effectLst/>
                <a:latin typeface="Avenir Light"/>
                <a:ea typeface="Avenir"/>
                <a:cs typeface="Avenir"/>
              </a:rPr>
              <a:t>an</a:t>
            </a:r>
            <a:r>
              <a:rPr lang="es-ES" sz="1200" dirty="0">
                <a:effectLst/>
                <a:latin typeface="Avenir Light"/>
                <a:ea typeface="Avenir"/>
                <a:cs typeface="Avenir"/>
              </a:rPr>
              <a:t> email </a:t>
            </a:r>
            <a:r>
              <a:rPr lang="es-ES" sz="1200" dirty="0" err="1">
                <a:effectLst/>
                <a:latin typeface="Avenir Light"/>
                <a:ea typeface="Avenir"/>
                <a:cs typeface="Avenir"/>
              </a:rPr>
              <a:t>that</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should</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t>
            </a:r>
            <a:r>
              <a:rPr lang="es-ES" sz="1200" dirty="0" err="1">
                <a:effectLst/>
                <a:latin typeface="Avenir Light"/>
                <a:ea typeface="Avenir"/>
                <a:cs typeface="Avenir"/>
              </a:rPr>
              <a:t>received</a:t>
            </a:r>
            <a:r>
              <a:rPr lang="es-ES" sz="1200" dirty="0">
                <a:effectLst/>
                <a:latin typeface="Avenir Light"/>
                <a:ea typeface="Avenir"/>
                <a:cs typeface="Avenir"/>
              </a:rPr>
              <a:t> in the email </a:t>
            </a:r>
            <a:r>
              <a:rPr lang="es-ES" sz="1200" dirty="0" err="1">
                <a:effectLst/>
                <a:latin typeface="Avenir Light"/>
                <a:ea typeface="Avenir"/>
                <a:cs typeface="Avenir"/>
              </a:rPr>
              <a:t>that</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t>
            </a:r>
            <a:r>
              <a:rPr lang="es-ES" sz="1200" dirty="0" err="1">
                <a:effectLst/>
                <a:latin typeface="Avenir Light"/>
                <a:ea typeface="Avenir"/>
                <a:cs typeface="Avenir"/>
              </a:rPr>
              <a:t>given</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46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You</a:t>
            </a:r>
            <a:r>
              <a:rPr lang="es-ES" sz="1200" dirty="0">
                <a:effectLst/>
                <a:latin typeface="Avenir Light"/>
                <a:ea typeface="Avenir"/>
                <a:cs typeface="Avenir"/>
              </a:rPr>
              <a:t> Will </a:t>
            </a:r>
            <a:r>
              <a:rPr lang="es-ES" sz="1200" dirty="0" err="1">
                <a:effectLst/>
                <a:latin typeface="Avenir Light"/>
                <a:ea typeface="Avenir"/>
                <a:cs typeface="Avenir"/>
              </a:rPr>
              <a:t>receive</a:t>
            </a:r>
            <a:r>
              <a:rPr lang="es-ES" sz="1200" dirty="0">
                <a:effectLst/>
                <a:latin typeface="Avenir Light"/>
                <a:ea typeface="Avenir"/>
                <a:cs typeface="Avenir"/>
              </a:rPr>
              <a:t> </a:t>
            </a:r>
            <a:r>
              <a:rPr lang="es-ES" sz="1200" dirty="0" err="1">
                <a:effectLst/>
                <a:latin typeface="Avenir Light"/>
                <a:ea typeface="Avenir"/>
                <a:cs typeface="Avenir"/>
              </a:rPr>
              <a:t>this</a:t>
            </a:r>
            <a:r>
              <a:rPr lang="es-ES" sz="1200" dirty="0">
                <a:effectLst/>
                <a:latin typeface="Avenir Light"/>
                <a:ea typeface="Avenir"/>
                <a:cs typeface="Avenir"/>
              </a:rPr>
              <a:t> email, </a:t>
            </a:r>
            <a:r>
              <a:rPr lang="es-ES" sz="1200" dirty="0" err="1">
                <a:effectLst/>
                <a:latin typeface="Avenir Light"/>
                <a:ea typeface="Avenir"/>
                <a:cs typeface="Avenir"/>
              </a:rPr>
              <a:t>only</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need</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press</a:t>
            </a:r>
            <a:r>
              <a:rPr lang="es-ES" sz="1200" dirty="0">
                <a:effectLst/>
                <a:latin typeface="Avenir Light"/>
                <a:ea typeface="Avenir"/>
                <a:cs typeface="Avenir"/>
              </a:rPr>
              <a:t> the link</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1928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It</a:t>
            </a:r>
            <a:r>
              <a:rPr lang="es-ES" sz="1200" dirty="0">
                <a:effectLst/>
                <a:latin typeface="Avenir Light"/>
                <a:ea typeface="Avenir"/>
                <a:cs typeface="Avenir"/>
              </a:rPr>
              <a:t> </a:t>
            </a:r>
            <a:r>
              <a:rPr lang="es-ES" sz="1200" dirty="0" err="1">
                <a:effectLst/>
                <a:latin typeface="Avenir Light"/>
                <a:ea typeface="Avenir"/>
                <a:cs typeface="Avenir"/>
              </a:rPr>
              <a:t>is</a:t>
            </a:r>
            <a:r>
              <a:rPr lang="es-ES" sz="1200" dirty="0">
                <a:effectLst/>
                <a:latin typeface="Avenir Light"/>
                <a:ea typeface="Avenir"/>
                <a:cs typeface="Avenir"/>
              </a:rPr>
              <a:t> </a:t>
            </a:r>
            <a:r>
              <a:rPr lang="es-ES" sz="1200" dirty="0" err="1">
                <a:effectLst/>
                <a:latin typeface="Avenir Light"/>
                <a:ea typeface="Avenir"/>
                <a:cs typeface="Avenir"/>
              </a:rPr>
              <a:t>opened</a:t>
            </a:r>
            <a:r>
              <a:rPr lang="es-ES" sz="1200" dirty="0">
                <a:effectLst/>
                <a:latin typeface="Avenir Light"/>
                <a:ea typeface="Avenir"/>
                <a:cs typeface="Avenir"/>
              </a:rPr>
              <a:t> the </a:t>
            </a:r>
            <a:r>
              <a:rPr lang="es-ES" sz="1200" dirty="0" err="1">
                <a:effectLst/>
                <a:latin typeface="Avenir Light"/>
                <a:ea typeface="Avenir"/>
                <a:cs typeface="Avenir"/>
              </a:rPr>
              <a:t>collaborative</a:t>
            </a:r>
            <a:r>
              <a:rPr lang="es-ES" sz="1200" dirty="0">
                <a:effectLst/>
                <a:latin typeface="Avenir Light"/>
                <a:ea typeface="Avenir"/>
                <a:cs typeface="Avenir"/>
              </a:rPr>
              <a:t> portal and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press</a:t>
            </a:r>
            <a:r>
              <a:rPr lang="es-ES" sz="1200" dirty="0">
                <a:effectLst/>
                <a:latin typeface="Avenir Light"/>
                <a:ea typeface="Avenir"/>
                <a:cs typeface="Avenir"/>
              </a:rPr>
              <a:t> </a:t>
            </a:r>
            <a:r>
              <a:rPr lang="es-ES" sz="1200" dirty="0" err="1">
                <a:effectLst/>
                <a:latin typeface="Avenir Light"/>
                <a:ea typeface="Avenir"/>
                <a:cs typeface="Avenir"/>
              </a:rPr>
              <a:t>only</a:t>
            </a:r>
            <a:r>
              <a:rPr lang="es-ES" sz="1200" dirty="0">
                <a:effectLst/>
                <a:latin typeface="Avenir Light"/>
                <a:ea typeface="Avenir"/>
                <a:cs typeface="Avenir"/>
              </a:rPr>
              <a:t> “actívate”. </a:t>
            </a:r>
            <a:r>
              <a:rPr lang="es-ES" sz="1200" dirty="0" err="1">
                <a:effectLst/>
                <a:latin typeface="Avenir Light"/>
                <a:ea typeface="Avenir"/>
                <a:cs typeface="Avenir"/>
              </a:rPr>
              <a:t>This</a:t>
            </a:r>
            <a:r>
              <a:rPr lang="es-ES" sz="1200" dirty="0">
                <a:effectLst/>
                <a:latin typeface="Avenir Light"/>
                <a:ea typeface="Avenir"/>
                <a:cs typeface="Avenir"/>
              </a:rPr>
              <a:t> </a:t>
            </a:r>
            <a:r>
              <a:rPr lang="es-ES" sz="1200" dirty="0" err="1">
                <a:effectLst/>
                <a:latin typeface="Avenir Light"/>
                <a:ea typeface="Avenir"/>
                <a:cs typeface="Avenir"/>
              </a:rPr>
              <a:t>is</a:t>
            </a:r>
            <a:r>
              <a:rPr lang="es-ES" sz="1200" dirty="0">
                <a:effectLst/>
                <a:latin typeface="Avenir Light"/>
                <a:ea typeface="Avenir"/>
                <a:cs typeface="Avenir"/>
              </a:rPr>
              <a:t> done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achieve</a:t>
            </a:r>
            <a:r>
              <a:rPr lang="es-ES" sz="1200" dirty="0">
                <a:effectLst/>
                <a:latin typeface="Avenir Light"/>
                <a:ea typeface="Avenir"/>
                <a:cs typeface="Avenir"/>
              </a:rPr>
              <a:t> </a:t>
            </a:r>
            <a:r>
              <a:rPr lang="es-ES" sz="1200" dirty="0" err="1">
                <a:effectLst/>
                <a:latin typeface="Avenir Light"/>
                <a:ea typeface="Avenir"/>
                <a:cs typeface="Avenir"/>
              </a:rPr>
              <a:t>that</a:t>
            </a:r>
            <a:r>
              <a:rPr lang="es-ES" sz="1200" dirty="0">
                <a:effectLst/>
                <a:latin typeface="Avenir Light"/>
                <a:ea typeface="Avenir"/>
                <a:cs typeface="Avenir"/>
              </a:rPr>
              <a:t> </a:t>
            </a:r>
            <a:r>
              <a:rPr lang="es-ES" sz="1200" dirty="0" err="1">
                <a:effectLst/>
                <a:latin typeface="Avenir Light"/>
                <a:ea typeface="Avenir"/>
                <a:cs typeface="Avenir"/>
              </a:rPr>
              <a:t>bots</a:t>
            </a:r>
            <a:r>
              <a:rPr lang="es-ES" sz="1200" dirty="0">
                <a:effectLst/>
                <a:latin typeface="Avenir Light"/>
                <a:ea typeface="Avenir"/>
                <a:cs typeface="Avenir"/>
              </a:rPr>
              <a:t> </a:t>
            </a:r>
            <a:r>
              <a:rPr lang="es-ES" sz="1200" dirty="0" err="1">
                <a:effectLst/>
                <a:latin typeface="Avenir Light"/>
                <a:ea typeface="Avenir"/>
                <a:cs typeface="Avenir"/>
              </a:rPr>
              <a:t>could</a:t>
            </a:r>
            <a:r>
              <a:rPr lang="es-ES" sz="1200" dirty="0">
                <a:effectLst/>
                <a:latin typeface="Avenir Light"/>
                <a:ea typeface="Avenir"/>
                <a:cs typeface="Avenir"/>
              </a:rPr>
              <a:t> </a:t>
            </a:r>
            <a:r>
              <a:rPr lang="es-ES" sz="1200" dirty="0" err="1">
                <a:effectLst/>
                <a:latin typeface="Avenir Light"/>
                <a:ea typeface="Avenir"/>
                <a:cs typeface="Avenir"/>
              </a:rPr>
              <a:t>not</a:t>
            </a:r>
            <a:r>
              <a:rPr lang="es-ES" sz="1200" dirty="0">
                <a:effectLst/>
                <a:latin typeface="Avenir Light"/>
                <a:ea typeface="Avenir"/>
                <a:cs typeface="Avenir"/>
              </a:rPr>
              <a:t> be </a:t>
            </a:r>
            <a:r>
              <a:rPr lang="es-ES" sz="1200" dirty="0" err="1">
                <a:effectLst/>
                <a:latin typeface="Avenir Light"/>
                <a:ea typeface="Avenir"/>
                <a:cs typeface="Avenir"/>
              </a:rPr>
              <a:t>registered</a:t>
            </a:r>
            <a:r>
              <a:rPr lang="es-ES" sz="1200" dirty="0">
                <a:effectLst/>
                <a:latin typeface="Avenir Light"/>
                <a:ea typeface="Avenir"/>
                <a:cs typeface="Avenir"/>
              </a:rPr>
              <a:t> and share </a:t>
            </a:r>
            <a:r>
              <a:rPr lang="es-ES" sz="1200" dirty="0" err="1">
                <a:effectLst/>
                <a:latin typeface="Avenir Light"/>
                <a:ea typeface="Avenir"/>
                <a:cs typeface="Avenir"/>
              </a:rPr>
              <a:t>publicity</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If</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done </a:t>
            </a:r>
            <a:r>
              <a:rPr lang="es-ES" sz="1200" dirty="0" err="1">
                <a:effectLst/>
                <a:latin typeface="Avenir Light"/>
                <a:ea typeface="Avenir"/>
                <a:cs typeface="Avenir"/>
              </a:rPr>
              <a:t>it</a:t>
            </a:r>
            <a:r>
              <a:rPr lang="es-ES" sz="1200" dirty="0">
                <a:effectLst/>
                <a:latin typeface="Avenir Light"/>
                <a:ea typeface="Avenir"/>
                <a:cs typeface="Avenir"/>
              </a:rPr>
              <a:t> </a:t>
            </a:r>
            <a:r>
              <a:rPr lang="es-ES" sz="1200" dirty="0" err="1">
                <a:effectLst/>
                <a:latin typeface="Avenir Light"/>
                <a:ea typeface="Avenir"/>
                <a:cs typeface="Avenir"/>
              </a:rPr>
              <a:t>correctly</a:t>
            </a:r>
            <a:r>
              <a:rPr lang="es-ES" sz="1200" dirty="0">
                <a:effectLst/>
                <a:latin typeface="Avenir Light"/>
                <a:ea typeface="Avenir"/>
                <a:cs typeface="Avenir"/>
              </a:rPr>
              <a:t>, </a:t>
            </a:r>
            <a:r>
              <a:rPr lang="es-ES" sz="1200" dirty="0" err="1">
                <a:effectLst/>
                <a:latin typeface="Avenir Light"/>
                <a:ea typeface="Avenir"/>
                <a:cs typeface="Avenir"/>
              </a:rPr>
              <a:t>this</a:t>
            </a:r>
            <a:r>
              <a:rPr lang="es-ES" sz="1200" dirty="0">
                <a:effectLst/>
                <a:latin typeface="Avenir Light"/>
                <a:ea typeface="Avenir"/>
                <a:cs typeface="Avenir"/>
              </a:rPr>
              <a:t> Will </a:t>
            </a:r>
            <a:r>
              <a:rPr lang="es-ES" sz="1200" dirty="0" err="1">
                <a:effectLst/>
                <a:latin typeface="Avenir Light"/>
                <a:ea typeface="Avenir"/>
                <a:cs typeface="Avenir"/>
              </a:rPr>
              <a:t>appear</a:t>
            </a:r>
            <a:r>
              <a:rPr lang="es-ES" sz="1200" dirty="0">
                <a:effectLst/>
                <a:latin typeface="Avenir Light"/>
                <a:ea typeface="Avenir"/>
                <a:cs typeface="Avenir"/>
              </a:rPr>
              <a:t> and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login</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248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spcBef>
                <a:spcPts val="600"/>
              </a:spcBef>
              <a:spcAft>
                <a:spcPts val="600"/>
              </a:spcAft>
            </a:pPr>
            <a:r>
              <a:rPr lang="en-US" sz="1800" dirty="0">
                <a:effectLst/>
                <a:latin typeface="Avenir Light"/>
                <a:ea typeface="Avenir"/>
                <a:cs typeface="Avenir"/>
              </a:rPr>
              <a:t>The All Hands On Deck 360 is an Erasmus + project with a collaboration between 5 partners of 4 countries: CETEM, </a:t>
            </a:r>
            <a:r>
              <a:rPr lang="en-US" sz="1800" dirty="0" err="1">
                <a:effectLst/>
                <a:latin typeface="Avenir Light"/>
                <a:ea typeface="Avenir"/>
                <a:cs typeface="Avenir"/>
              </a:rPr>
              <a:t>InnovaWood</a:t>
            </a:r>
            <a:r>
              <a:rPr lang="en-US" sz="1800" dirty="0">
                <a:effectLst/>
                <a:latin typeface="Avenir Light"/>
                <a:ea typeface="Avenir"/>
                <a:cs typeface="Avenir"/>
              </a:rPr>
              <a:t>, ILI-FAU, CEIPES, and the University </a:t>
            </a:r>
            <a:r>
              <a:rPr lang="en-US" sz="1800">
                <a:effectLst/>
                <a:latin typeface="Avenir Light"/>
                <a:ea typeface="Avenir"/>
                <a:cs typeface="Avenir"/>
              </a:rPr>
              <a:t>of Murcia. </a:t>
            </a:r>
            <a:r>
              <a:rPr lang="en-US" sz="1800" dirty="0">
                <a:effectLst/>
                <a:latin typeface="Avenir Light"/>
                <a:ea typeface="Avenir"/>
                <a:cs typeface="Avenir"/>
              </a:rPr>
              <a:t>In this project we are covering 6 maritime areas.</a:t>
            </a:r>
          </a:p>
          <a:p>
            <a:pPr algn="just">
              <a:spcBef>
                <a:spcPts val="600"/>
              </a:spcBef>
              <a:spcAft>
                <a:spcPts val="600"/>
              </a:spcAft>
            </a:pPr>
            <a:r>
              <a:rPr lang="en-US" sz="1800" dirty="0">
                <a:effectLst/>
                <a:latin typeface="Avenir Light"/>
                <a:ea typeface="Avenir"/>
                <a:cs typeface="Avenir"/>
              </a:rPr>
              <a:t>AHOD360 was born to cover some important needs in shipwright, one of the oldest professions in our continent, maybe the most important is to address the digital transformation, contributing to innovation in shipwright, adapting it to </a:t>
            </a:r>
            <a:r>
              <a:rPr lang="en-US" sz="1800" dirty="0" err="1">
                <a:effectLst/>
                <a:latin typeface="Avenir Light"/>
                <a:ea typeface="Avenir"/>
                <a:cs typeface="Avenir"/>
              </a:rPr>
              <a:t>labour</a:t>
            </a:r>
            <a:r>
              <a:rPr lang="en-US" sz="1800" dirty="0">
                <a:effectLst/>
                <a:latin typeface="Avenir Light"/>
                <a:ea typeface="Avenir"/>
                <a:cs typeface="Avenir"/>
              </a:rPr>
              <a:t> market needs, we are going to do with the use of immersive learning and new technologies (videos 360)</a:t>
            </a:r>
          </a:p>
          <a:p>
            <a:pPr marL="0" lvl="0" indent="0" algn="l" rtl="0">
              <a:spcBef>
                <a:spcPts val="0"/>
              </a:spcBef>
              <a:spcAft>
                <a:spcPts val="0"/>
              </a:spcAft>
              <a:buNone/>
            </a:pPr>
            <a:endParaRPr dirty="0"/>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757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could</a:t>
            </a:r>
            <a:r>
              <a:rPr lang="es-ES" sz="1200" dirty="0">
                <a:effectLst/>
                <a:latin typeface="Avenir Light"/>
                <a:ea typeface="Avenir"/>
                <a:cs typeface="Avenir"/>
              </a:rPr>
              <a:t> </a:t>
            </a:r>
            <a:r>
              <a:rPr lang="es-ES" sz="1200" dirty="0" err="1">
                <a:effectLst/>
                <a:latin typeface="Avenir Light"/>
                <a:ea typeface="Avenir"/>
                <a:cs typeface="Avenir"/>
              </a:rPr>
              <a:t>go</a:t>
            </a:r>
            <a:r>
              <a:rPr lang="es-ES" sz="1200" dirty="0">
                <a:effectLst/>
                <a:latin typeface="Avenir Light"/>
                <a:ea typeface="Avenir"/>
                <a:cs typeface="Avenir"/>
              </a:rPr>
              <a:t> </a:t>
            </a:r>
            <a:r>
              <a:rPr lang="es-ES" sz="1200" dirty="0" err="1">
                <a:effectLst/>
                <a:latin typeface="Avenir Light"/>
                <a:ea typeface="Avenir"/>
                <a:cs typeface="Avenir"/>
              </a:rPr>
              <a:t>inside</a:t>
            </a:r>
            <a:r>
              <a:rPr lang="es-ES" sz="1200" dirty="0">
                <a:effectLst/>
                <a:latin typeface="Avenir Light"/>
                <a:ea typeface="Avenir"/>
                <a:cs typeface="Avenir"/>
              </a:rPr>
              <a:t> the </a:t>
            </a:r>
            <a:r>
              <a:rPr lang="es-ES" sz="1200" dirty="0" err="1">
                <a:effectLst/>
                <a:latin typeface="Avenir Light"/>
                <a:ea typeface="Avenir"/>
                <a:cs typeface="Avenir"/>
              </a:rPr>
              <a:t>collaborative</a:t>
            </a:r>
            <a:r>
              <a:rPr lang="es-ES" sz="1200" dirty="0">
                <a:effectLst/>
                <a:latin typeface="Avenir Light"/>
                <a:ea typeface="Avenir"/>
                <a:cs typeface="Avenir"/>
              </a:rPr>
              <a:t> portal and </a:t>
            </a:r>
            <a:r>
              <a:rPr lang="es-ES" sz="1200" dirty="0" err="1">
                <a:effectLst/>
                <a:latin typeface="Avenir Light"/>
                <a:ea typeface="Avenir"/>
                <a:cs typeface="Avenir"/>
              </a:rPr>
              <a:t>login</a:t>
            </a:r>
            <a:r>
              <a:rPr lang="es-ES" sz="1200" dirty="0">
                <a:effectLst/>
                <a:latin typeface="Avenir Light"/>
                <a:ea typeface="Avenir"/>
                <a:cs typeface="Avenir"/>
              </a:rPr>
              <a:t>, </a:t>
            </a:r>
            <a:r>
              <a:rPr lang="es-ES" sz="1200" dirty="0" err="1">
                <a:effectLst/>
                <a:latin typeface="Avenir Light"/>
                <a:ea typeface="Avenir"/>
                <a:cs typeface="Avenir"/>
              </a:rPr>
              <a:t>login</a:t>
            </a:r>
            <a:r>
              <a:rPr lang="es-ES" sz="1200" dirty="0">
                <a:effectLst/>
                <a:latin typeface="Avenir Light"/>
                <a:ea typeface="Avenir"/>
                <a:cs typeface="Avenir"/>
              </a:rPr>
              <a:t> </a:t>
            </a:r>
            <a:r>
              <a:rPr lang="es-ES" sz="1200" dirty="0" err="1">
                <a:effectLst/>
                <a:latin typeface="Avenir Light"/>
                <a:ea typeface="Avenir"/>
                <a:cs typeface="Avenir"/>
              </a:rPr>
              <a:t>is</a:t>
            </a:r>
            <a:r>
              <a:rPr lang="es-ES" sz="1200" dirty="0">
                <a:effectLst/>
                <a:latin typeface="Avenir Light"/>
                <a:ea typeface="Avenir"/>
                <a:cs typeface="Avenir"/>
              </a:rPr>
              <a:t> on the top </a:t>
            </a:r>
            <a:r>
              <a:rPr lang="es-ES" sz="1200" dirty="0" err="1">
                <a:effectLst/>
                <a:latin typeface="Avenir Light"/>
                <a:ea typeface="Avenir"/>
                <a:cs typeface="Avenir"/>
              </a:rPr>
              <a:t>right</a:t>
            </a:r>
            <a:r>
              <a:rPr lang="es-ES" sz="1200" dirty="0">
                <a:effectLst/>
                <a:latin typeface="Avenir Light"/>
                <a:ea typeface="Avenir"/>
                <a:cs typeface="Avenir"/>
              </a:rPr>
              <a:t> </a:t>
            </a:r>
            <a:r>
              <a:rPr lang="es-ES" sz="1200" dirty="0" err="1">
                <a:effectLst/>
                <a:latin typeface="Avenir Light"/>
                <a:ea typeface="Avenir"/>
                <a:cs typeface="Avenir"/>
              </a:rPr>
              <a:t>of</a:t>
            </a:r>
            <a:r>
              <a:rPr lang="es-ES" sz="1200" dirty="0">
                <a:effectLst/>
                <a:latin typeface="Avenir Light"/>
                <a:ea typeface="Avenir"/>
                <a:cs typeface="Avenir"/>
              </a:rPr>
              <a:t> the </a:t>
            </a:r>
            <a:r>
              <a:rPr lang="es-ES" sz="1200" dirty="0" err="1">
                <a:effectLst/>
                <a:latin typeface="Avenir Light"/>
                <a:ea typeface="Avenir"/>
                <a:cs typeface="Avenir"/>
              </a:rPr>
              <a:t>screen</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25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For</a:t>
            </a:r>
            <a:r>
              <a:rPr lang="es-ES" sz="1200" dirty="0">
                <a:effectLst/>
                <a:latin typeface="Avenir Light"/>
                <a:ea typeface="Avenir"/>
                <a:cs typeface="Avenir"/>
              </a:rPr>
              <a:t> </a:t>
            </a:r>
            <a:r>
              <a:rPr lang="es-ES" sz="1200" dirty="0" err="1">
                <a:effectLst/>
                <a:latin typeface="Avenir Light"/>
                <a:ea typeface="Avenir"/>
                <a:cs typeface="Avenir"/>
              </a:rPr>
              <a:t>login</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only</a:t>
            </a:r>
            <a:r>
              <a:rPr lang="es-ES" sz="1200" dirty="0">
                <a:effectLst/>
                <a:latin typeface="Avenir Light"/>
                <a:ea typeface="Avenir"/>
                <a:cs typeface="Avenir"/>
              </a:rPr>
              <a:t> </a:t>
            </a:r>
            <a:r>
              <a:rPr lang="es-ES" sz="1200" dirty="0" err="1">
                <a:effectLst/>
                <a:latin typeface="Avenir Light"/>
                <a:ea typeface="Avenir"/>
                <a:cs typeface="Avenir"/>
              </a:rPr>
              <a:t>need</a:t>
            </a:r>
            <a:r>
              <a:rPr lang="es-ES" sz="1200" dirty="0">
                <a:effectLst/>
                <a:latin typeface="Avenir Light"/>
                <a:ea typeface="Avenir"/>
                <a:cs typeface="Avenir"/>
              </a:rPr>
              <a:t> the </a:t>
            </a:r>
            <a:r>
              <a:rPr lang="es-ES" sz="1200" dirty="0" err="1">
                <a:effectLst/>
                <a:latin typeface="Avenir Light"/>
                <a:ea typeface="Avenir"/>
                <a:cs typeface="Avenir"/>
              </a:rPr>
              <a:t>username</a:t>
            </a:r>
            <a:r>
              <a:rPr lang="es-ES" sz="1200" dirty="0">
                <a:effectLst/>
                <a:latin typeface="Avenir Light"/>
                <a:ea typeface="Avenir"/>
                <a:cs typeface="Avenir"/>
              </a:rPr>
              <a:t> and the </a:t>
            </a:r>
            <a:r>
              <a:rPr lang="es-ES" sz="1200" dirty="0" err="1">
                <a:effectLst/>
                <a:latin typeface="Avenir Light"/>
                <a:ea typeface="Avenir"/>
                <a:cs typeface="Avenir"/>
              </a:rPr>
              <a:t>password</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109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Make sure you have logged in correctly, by checking that your user name appears at the top right-hand side of the screen.</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3943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This is the front page of the collaborative portal, which is called "Home" and simply explains the 3 main groups I have mentioned:</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 Shipwright – Student</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 Shipwright – Shipyard</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dirty="0">
                <a:effectLst/>
                <a:latin typeface="Avenir Light"/>
                <a:ea typeface="Avenir"/>
                <a:cs typeface="Avenir"/>
              </a:rPr>
              <a:t>- Shipwright – Shipwright</a:t>
            </a:r>
          </a:p>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249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Most important section is “Groups”</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6835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go inside the portal and you can navigate inside, my recommendation is to join the groups that are inside because inside there are the most important information. You can join every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en-GB" sz="1800" dirty="0">
                <a:effectLst/>
                <a:latin typeface="Calibri" panose="020F0502020204030204" pitchFamily="34" charset="0"/>
                <a:ea typeface="Calibri" panose="020F0502020204030204" pitchFamily="34" charset="0"/>
                <a:cs typeface="Times New Roman" panose="02020603050405020304" pitchFamily="18" charset="0"/>
              </a:rPr>
              <a:t> group if you want.</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35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go</a:t>
            </a:r>
            <a:r>
              <a:rPr lang="es-ES" sz="1200" dirty="0">
                <a:effectLst/>
                <a:latin typeface="Avenir Light"/>
                <a:ea typeface="Avenir"/>
                <a:cs typeface="Avenir"/>
              </a:rPr>
              <a:t> </a:t>
            </a:r>
            <a:r>
              <a:rPr lang="es-ES" sz="1200" dirty="0" err="1">
                <a:effectLst/>
                <a:latin typeface="Avenir Light"/>
                <a:ea typeface="Avenir"/>
                <a:cs typeface="Avenir"/>
              </a:rPr>
              <a:t>inside</a:t>
            </a:r>
            <a:r>
              <a:rPr lang="es-ES" sz="1200" dirty="0">
                <a:effectLst/>
                <a:latin typeface="Avenir Light"/>
                <a:ea typeface="Avenir"/>
                <a:cs typeface="Avenir"/>
              </a:rPr>
              <a:t> the </a:t>
            </a:r>
            <a:r>
              <a:rPr lang="es-ES" sz="1200" dirty="0" err="1">
                <a:effectLst/>
                <a:latin typeface="Avenir Light"/>
                <a:ea typeface="Avenir"/>
                <a:cs typeface="Avenir"/>
              </a:rPr>
              <a:t>different</a:t>
            </a:r>
            <a:r>
              <a:rPr lang="es-ES" sz="1200" dirty="0">
                <a:effectLst/>
                <a:latin typeface="Avenir Light"/>
                <a:ea typeface="Avenir"/>
                <a:cs typeface="Avenir"/>
              </a:rPr>
              <a:t> </a:t>
            </a:r>
            <a:r>
              <a:rPr lang="es-ES" sz="1200" dirty="0" err="1">
                <a:effectLst/>
                <a:latin typeface="Avenir Light"/>
                <a:ea typeface="Avenir"/>
                <a:cs typeface="Avenir"/>
              </a:rPr>
              <a:t>groups</a:t>
            </a:r>
            <a:r>
              <a:rPr lang="es-ES" sz="1200" dirty="0">
                <a:effectLst/>
                <a:latin typeface="Avenir Light"/>
                <a:ea typeface="Avenir"/>
                <a:cs typeface="Avenir"/>
              </a:rPr>
              <a:t> after </a:t>
            </a:r>
            <a:r>
              <a:rPr lang="es-ES" sz="1200" dirty="0" err="1">
                <a:effectLst/>
                <a:latin typeface="Avenir Light"/>
                <a:ea typeface="Avenir"/>
                <a:cs typeface="Avenir"/>
              </a:rPr>
              <a:t>join</a:t>
            </a:r>
            <a:r>
              <a:rPr lang="es-ES" sz="1200" dirty="0">
                <a:effectLst/>
                <a:latin typeface="Avenir Light"/>
                <a:ea typeface="Avenir"/>
                <a:cs typeface="Avenir"/>
              </a:rPr>
              <a:t> </a:t>
            </a:r>
            <a:r>
              <a:rPr lang="es-ES" sz="1200" dirty="0" err="1">
                <a:effectLst/>
                <a:latin typeface="Avenir Light"/>
                <a:ea typeface="Avenir"/>
                <a:cs typeface="Avenir"/>
              </a:rPr>
              <a:t>it</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leave</a:t>
            </a:r>
            <a:r>
              <a:rPr lang="es-ES" sz="1200" dirty="0">
                <a:effectLst/>
                <a:latin typeface="Avenir Light"/>
                <a:ea typeface="Avenir"/>
                <a:cs typeface="Avenir"/>
              </a:rPr>
              <a:t> the Group </a:t>
            </a:r>
            <a:r>
              <a:rPr lang="es-ES" sz="1200" dirty="0" err="1">
                <a:effectLst/>
                <a:latin typeface="Avenir Light"/>
                <a:ea typeface="Avenir"/>
                <a:cs typeface="Avenir"/>
              </a:rPr>
              <a:t>if</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want</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819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One</a:t>
            </a:r>
            <a:r>
              <a:rPr lang="es-ES" sz="1200" dirty="0">
                <a:effectLst/>
                <a:latin typeface="Avenir Light"/>
                <a:ea typeface="Avenir"/>
                <a:cs typeface="Avenir"/>
              </a:rPr>
              <a:t> </a:t>
            </a:r>
            <a:r>
              <a:rPr lang="es-ES" sz="1200" dirty="0" err="1">
                <a:effectLst/>
                <a:latin typeface="Avenir Light"/>
                <a:ea typeface="Avenir"/>
                <a:cs typeface="Avenir"/>
              </a:rPr>
              <a:t>of</a:t>
            </a:r>
            <a:r>
              <a:rPr lang="es-ES" sz="1200" dirty="0">
                <a:effectLst/>
                <a:latin typeface="Avenir Light"/>
                <a:ea typeface="Avenir"/>
                <a:cs typeface="Avenir"/>
              </a:rPr>
              <a:t> the </a:t>
            </a:r>
            <a:r>
              <a:rPr lang="es-ES" sz="1200" dirty="0" err="1">
                <a:effectLst/>
                <a:latin typeface="Avenir Light"/>
                <a:ea typeface="Avenir"/>
                <a:cs typeface="Avenir"/>
              </a:rPr>
              <a:t>groups</a:t>
            </a:r>
            <a:r>
              <a:rPr lang="es-ES" sz="1200" dirty="0">
                <a:effectLst/>
                <a:latin typeface="Avenir Light"/>
                <a:ea typeface="Avenir"/>
                <a:cs typeface="Avenir"/>
              </a:rPr>
              <a:t> are </a:t>
            </a:r>
            <a:r>
              <a:rPr lang="es-ES" sz="1200" dirty="0" err="1">
                <a:effectLst/>
                <a:latin typeface="Avenir Light"/>
                <a:ea typeface="Avenir"/>
                <a:cs typeface="Avenir"/>
              </a:rPr>
              <a:t>shipwright-students</a:t>
            </a:r>
            <a:r>
              <a:rPr lang="es-ES" sz="1200" dirty="0">
                <a:effectLst/>
                <a:latin typeface="Avenir Light"/>
                <a:ea typeface="Avenir"/>
                <a:cs typeface="Avenir"/>
              </a:rPr>
              <a:t> “</a:t>
            </a:r>
            <a:r>
              <a:rPr lang="en-US" b="0" i="0" dirty="0">
                <a:solidFill>
                  <a:srgbClr val="7A7E83"/>
                </a:solidFill>
                <a:effectLst/>
                <a:latin typeface="Inter"/>
              </a:rPr>
              <a:t>This group is focused on learning about shipwright and is made with the objective to be used to share contents and stablish contact between current shipwrights and people who are learning in this matter. It is possible to participate in the different forums about interesting topics, even create new ones to receive inputs from other members; use a sharing space to upload documents, projects, images, videos, designs sketches that the user wants to share with the rest of the users of this group; if you are a learner you can contact directly with other members to ask questions or answer doubts; and check and add news on the notice board with professional and learning opportunities.</a:t>
            </a:r>
          </a:p>
          <a:p>
            <a:pPr marL="342900" marR="0" lvl="0" indent="-342900" algn="l" rtl="0">
              <a:spcBef>
                <a:spcPts val="0"/>
              </a:spcBef>
              <a:spcAft>
                <a:spcPts val="0"/>
              </a:spcAft>
              <a:buClr>
                <a:schemeClr val="tx1"/>
              </a:buClr>
              <a:buFont typeface="Arial" panose="020B0604020202020204" pitchFamily="34" charset="0"/>
              <a:buChar char="•"/>
            </a:pPr>
            <a:r>
              <a:rPr lang="en-US" sz="1200" b="0" i="0" dirty="0">
                <a:solidFill>
                  <a:srgbClr val="7A7E83"/>
                </a:solidFill>
                <a:effectLst/>
                <a:latin typeface="Inter"/>
                <a:ea typeface="Avenir"/>
                <a:cs typeface="Avenir"/>
              </a:rPr>
              <a:t>As you can check, you have the possibility to enter in Home (by defect) different forums, Docs, Members, send invites and Media</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6562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In home </a:t>
            </a:r>
            <a:r>
              <a:rPr lang="es-ES" sz="1200" dirty="0" err="1">
                <a:effectLst/>
                <a:latin typeface="Avenir Light"/>
                <a:ea typeface="Avenir"/>
                <a:cs typeface="Avenir"/>
              </a:rPr>
              <a:t>of</a:t>
            </a:r>
            <a:r>
              <a:rPr lang="es-ES" sz="1200" dirty="0">
                <a:effectLst/>
                <a:latin typeface="Avenir Light"/>
                <a:ea typeface="Avenir"/>
                <a:cs typeface="Avenir"/>
              </a:rPr>
              <a:t> the Group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Access </a:t>
            </a:r>
            <a:r>
              <a:rPr lang="es-ES" sz="1200" dirty="0" err="1">
                <a:effectLst/>
                <a:latin typeface="Avenir Light"/>
                <a:ea typeface="Avenir"/>
                <a:cs typeface="Avenir"/>
              </a:rPr>
              <a:t>to</a:t>
            </a:r>
            <a:r>
              <a:rPr lang="es-ES" sz="1200" dirty="0">
                <a:effectLst/>
                <a:latin typeface="Avenir Light"/>
                <a:ea typeface="Avenir"/>
                <a:cs typeface="Avenir"/>
              </a:rPr>
              <a:t> the general fórum, </a:t>
            </a:r>
            <a:r>
              <a:rPr lang="es-ES" sz="1200" dirty="0" err="1">
                <a:effectLst/>
                <a:latin typeface="Avenir Light"/>
                <a:ea typeface="Avenir"/>
                <a:cs typeface="Avenir"/>
              </a:rPr>
              <a:t>here</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ask</a:t>
            </a:r>
            <a:r>
              <a:rPr lang="es-ES" sz="1200" dirty="0">
                <a:effectLst/>
                <a:latin typeface="Avenir Light"/>
                <a:ea typeface="Avenir"/>
                <a:cs typeface="Avenir"/>
              </a:rPr>
              <a:t> </a:t>
            </a:r>
            <a:r>
              <a:rPr lang="es-ES" sz="1200" dirty="0" err="1">
                <a:effectLst/>
                <a:latin typeface="Avenir Light"/>
                <a:ea typeface="Avenir"/>
                <a:cs typeface="Avenir"/>
              </a:rPr>
              <a:t>any</a:t>
            </a:r>
            <a:r>
              <a:rPr lang="es-ES" sz="1200" dirty="0">
                <a:effectLst/>
                <a:latin typeface="Avenir Light"/>
                <a:ea typeface="Avenir"/>
                <a:cs typeface="Avenir"/>
              </a:rPr>
              <a:t> </a:t>
            </a:r>
            <a:r>
              <a:rPr lang="es-ES" sz="1200" dirty="0" err="1">
                <a:effectLst/>
                <a:latin typeface="Avenir Light"/>
                <a:ea typeface="Avenir"/>
                <a:cs typeface="Avenir"/>
              </a:rPr>
              <a:t>question</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all</a:t>
            </a:r>
            <a:r>
              <a:rPr lang="es-ES" sz="1200" dirty="0">
                <a:effectLst/>
                <a:latin typeface="Avenir Light"/>
                <a:ea typeface="Avenir"/>
                <a:cs typeface="Avenir"/>
              </a:rPr>
              <a:t> the </a:t>
            </a:r>
            <a:r>
              <a:rPr lang="es-ES" sz="1200" dirty="0" err="1">
                <a:effectLst/>
                <a:latin typeface="Avenir Light"/>
                <a:ea typeface="Avenir"/>
                <a:cs typeface="Avenir"/>
              </a:rPr>
              <a:t>community</a:t>
            </a:r>
            <a:r>
              <a:rPr lang="es-ES" sz="1200" dirty="0">
                <a:effectLst/>
                <a:latin typeface="Avenir Light"/>
                <a:ea typeface="Avenir"/>
                <a:cs typeface="Avenir"/>
              </a:rPr>
              <a:t> </a:t>
            </a:r>
            <a:r>
              <a:rPr lang="es-ES" sz="1200" dirty="0" err="1">
                <a:effectLst/>
                <a:latin typeface="Avenir Light"/>
                <a:ea typeface="Avenir"/>
                <a:cs typeface="Avenir"/>
              </a:rPr>
              <a:t>or</a:t>
            </a:r>
            <a:r>
              <a:rPr lang="es-ES" sz="1200" dirty="0">
                <a:effectLst/>
                <a:latin typeface="Avenir Light"/>
                <a:ea typeface="Avenir"/>
                <a:cs typeface="Avenir"/>
              </a:rPr>
              <a:t> share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opinion</a:t>
            </a:r>
            <a:r>
              <a:rPr lang="es-ES" sz="1200" dirty="0">
                <a:effectLst/>
                <a:latin typeface="Avenir Light"/>
                <a:ea typeface="Avenir"/>
                <a:cs typeface="Avenir"/>
              </a:rPr>
              <a:t>.</a:t>
            </a:r>
          </a:p>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It</a:t>
            </a:r>
            <a:r>
              <a:rPr lang="es-ES" sz="1200" dirty="0">
                <a:effectLst/>
                <a:latin typeface="Avenir Light"/>
                <a:ea typeface="Avenir"/>
                <a:cs typeface="Avenir"/>
              </a:rPr>
              <a:t> </a:t>
            </a:r>
            <a:r>
              <a:rPr lang="es-ES" sz="1200" dirty="0" err="1">
                <a:effectLst/>
                <a:latin typeface="Avenir Light"/>
                <a:ea typeface="Avenir"/>
                <a:cs typeface="Avenir"/>
              </a:rPr>
              <a:t>is</a:t>
            </a:r>
            <a:r>
              <a:rPr lang="es-ES" sz="1200" dirty="0">
                <a:effectLst/>
                <a:latin typeface="Avenir Light"/>
                <a:ea typeface="Avenir"/>
                <a:cs typeface="Avenir"/>
              </a:rPr>
              <a:t> </a:t>
            </a:r>
            <a:r>
              <a:rPr lang="es-ES" sz="1200" dirty="0" err="1">
                <a:effectLst/>
                <a:latin typeface="Avenir Light"/>
                <a:ea typeface="Avenir"/>
                <a:cs typeface="Avenir"/>
              </a:rPr>
              <a:t>really</a:t>
            </a:r>
            <a:r>
              <a:rPr lang="es-ES" sz="1200" dirty="0">
                <a:effectLst/>
                <a:latin typeface="Avenir Light"/>
                <a:ea typeface="Avenir"/>
                <a:cs typeface="Avenir"/>
              </a:rPr>
              <a:t> </a:t>
            </a:r>
            <a:r>
              <a:rPr lang="es-ES" sz="1200" dirty="0" err="1">
                <a:effectLst/>
                <a:latin typeface="Avenir Light"/>
                <a:ea typeface="Avenir"/>
                <a:cs typeface="Avenir"/>
              </a:rPr>
              <a:t>easy</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write</a:t>
            </a:r>
            <a:r>
              <a:rPr lang="es-ES" sz="1200" dirty="0">
                <a:effectLst/>
                <a:latin typeface="Avenir Light"/>
                <a:ea typeface="Avenir"/>
                <a:cs typeface="Avenir"/>
              </a:rPr>
              <a:t> </a:t>
            </a:r>
            <a:r>
              <a:rPr lang="es-ES" sz="1200" dirty="0" err="1">
                <a:effectLst/>
                <a:latin typeface="Avenir Light"/>
                <a:ea typeface="Avenir"/>
                <a:cs typeface="Avenir"/>
              </a:rPr>
              <a:t>directly</a:t>
            </a:r>
            <a:r>
              <a:rPr lang="es-ES" sz="1200" dirty="0">
                <a:effectLst/>
                <a:latin typeface="Avenir Light"/>
                <a:ea typeface="Avenir"/>
                <a:cs typeface="Avenir"/>
              </a:rPr>
              <a:t> after the </a:t>
            </a:r>
            <a:r>
              <a:rPr lang="es-ES" sz="1200" dirty="0" err="1">
                <a:effectLst/>
                <a:latin typeface="Avenir Light"/>
                <a:ea typeface="Avenir"/>
                <a:cs typeface="Avenir"/>
              </a:rPr>
              <a:t>questions</a:t>
            </a:r>
            <a:r>
              <a:rPr lang="es-ES" sz="1200" dirty="0">
                <a:effectLst/>
                <a:latin typeface="Avenir Light"/>
                <a:ea typeface="Avenir"/>
                <a:cs typeface="Avenir"/>
              </a:rPr>
              <a:t> “</a:t>
            </a:r>
            <a:r>
              <a:rPr lang="es-ES" sz="1200" dirty="0" err="1">
                <a:effectLst/>
                <a:latin typeface="Avenir Light"/>
                <a:ea typeface="Avenir"/>
                <a:cs typeface="Avenir"/>
              </a:rPr>
              <a:t>what´s</a:t>
            </a:r>
            <a:r>
              <a:rPr lang="es-ES" sz="1200" dirty="0">
                <a:effectLst/>
                <a:latin typeface="Avenir Light"/>
                <a:ea typeface="Avenir"/>
                <a:cs typeface="Avenir"/>
              </a:rPr>
              <a:t> new in </a:t>
            </a:r>
            <a:r>
              <a:rPr lang="es-ES" sz="1200" dirty="0" err="1">
                <a:effectLst/>
                <a:latin typeface="Avenir Light"/>
                <a:ea typeface="Avenir"/>
                <a:cs typeface="Avenir"/>
              </a:rPr>
              <a:t>shipwright-student</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attach</a:t>
            </a:r>
            <a:r>
              <a:rPr lang="es-ES" sz="1200" dirty="0">
                <a:effectLst/>
                <a:latin typeface="Avenir Light"/>
                <a:ea typeface="Avenir"/>
                <a:cs typeface="Avenir"/>
              </a:rPr>
              <a:t> </a:t>
            </a:r>
            <a:r>
              <a:rPr lang="es-ES" sz="1200" dirty="0" err="1">
                <a:effectLst/>
                <a:latin typeface="Avenir Light"/>
                <a:ea typeface="Avenir"/>
                <a:cs typeface="Avenir"/>
              </a:rPr>
              <a:t>images</a:t>
            </a:r>
            <a:r>
              <a:rPr lang="es-ES" sz="1200" dirty="0">
                <a:effectLst/>
                <a:latin typeface="Avenir Light"/>
                <a:ea typeface="Avenir"/>
                <a:cs typeface="Avenir"/>
              </a:rPr>
              <a:t> and after </a:t>
            </a:r>
            <a:r>
              <a:rPr lang="es-ES" sz="1200" dirty="0" err="1">
                <a:effectLst/>
                <a:latin typeface="Avenir Light"/>
                <a:ea typeface="Avenir"/>
                <a:cs typeface="Avenir"/>
              </a:rPr>
              <a:t>that</a:t>
            </a:r>
            <a:r>
              <a:rPr lang="es-ES" sz="1200" dirty="0">
                <a:effectLst/>
                <a:latin typeface="Avenir Light"/>
                <a:ea typeface="Avenir"/>
                <a:cs typeface="Avenir"/>
              </a:rPr>
              <a:t>, </a:t>
            </a:r>
            <a:r>
              <a:rPr lang="es-ES" sz="1200" dirty="0" err="1">
                <a:effectLst/>
                <a:latin typeface="Avenir Light"/>
                <a:ea typeface="Avenir"/>
                <a:cs typeface="Avenir"/>
              </a:rPr>
              <a:t>press</a:t>
            </a:r>
            <a:r>
              <a:rPr lang="es-ES" sz="1200" dirty="0">
                <a:effectLst/>
                <a:latin typeface="Avenir Light"/>
                <a:ea typeface="Avenir"/>
                <a:cs typeface="Avenir"/>
              </a:rPr>
              <a:t> post </a:t>
            </a:r>
            <a:r>
              <a:rPr lang="es-ES" sz="1200" dirty="0" err="1">
                <a:effectLst/>
                <a:latin typeface="Avenir Light"/>
                <a:ea typeface="Avenir"/>
                <a:cs typeface="Avenir"/>
              </a:rPr>
              <a:t>update</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25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read</a:t>
            </a:r>
            <a:r>
              <a:rPr lang="es-ES" sz="1200" dirty="0">
                <a:effectLst/>
                <a:latin typeface="Avenir Light"/>
                <a:ea typeface="Avenir"/>
                <a:cs typeface="Avenir"/>
              </a:rPr>
              <a:t> </a:t>
            </a:r>
            <a:r>
              <a:rPr lang="es-ES" sz="1200" dirty="0" err="1">
                <a:effectLst/>
                <a:latin typeface="Avenir Light"/>
                <a:ea typeface="Avenir"/>
                <a:cs typeface="Avenir"/>
              </a:rPr>
              <a:t>contributions</a:t>
            </a:r>
            <a:r>
              <a:rPr lang="es-ES" sz="1200" dirty="0">
                <a:effectLst/>
                <a:latin typeface="Avenir Light"/>
                <a:ea typeface="Avenir"/>
                <a:cs typeface="Avenir"/>
              </a:rPr>
              <a:t> </a:t>
            </a:r>
            <a:r>
              <a:rPr lang="es-ES" sz="1200" dirty="0" err="1">
                <a:effectLst/>
                <a:latin typeface="Avenir Light"/>
                <a:ea typeface="Avenir"/>
                <a:cs typeface="Avenir"/>
              </a:rPr>
              <a:t>of</a:t>
            </a:r>
            <a:r>
              <a:rPr lang="es-ES" sz="1200" dirty="0">
                <a:effectLst/>
                <a:latin typeface="Avenir Light"/>
                <a:ea typeface="Avenir"/>
                <a:cs typeface="Avenir"/>
              </a:rPr>
              <a:t> </a:t>
            </a:r>
            <a:r>
              <a:rPr lang="es-ES" sz="1200" dirty="0" err="1">
                <a:effectLst/>
                <a:latin typeface="Avenir Light"/>
                <a:ea typeface="Avenir"/>
                <a:cs typeface="Avenir"/>
              </a:rPr>
              <a:t>other</a:t>
            </a:r>
            <a:r>
              <a:rPr lang="es-ES" sz="1200" dirty="0">
                <a:effectLst/>
                <a:latin typeface="Avenir Light"/>
                <a:ea typeface="Avenir"/>
                <a:cs typeface="Avenir"/>
              </a:rPr>
              <a:t> </a:t>
            </a:r>
            <a:r>
              <a:rPr lang="es-ES" sz="1200" dirty="0" err="1">
                <a:effectLst/>
                <a:latin typeface="Avenir Light"/>
                <a:ea typeface="Avenir"/>
                <a:cs typeface="Avenir"/>
              </a:rPr>
              <a:t>members</a:t>
            </a:r>
            <a:r>
              <a:rPr lang="es-ES" sz="1200" dirty="0">
                <a:effectLst/>
                <a:latin typeface="Avenir Light"/>
                <a:ea typeface="Avenir"/>
                <a:cs typeface="Avenir"/>
              </a:rPr>
              <a:t> and </a:t>
            </a:r>
            <a:r>
              <a:rPr lang="es-ES" sz="1200" dirty="0" err="1">
                <a:effectLst/>
                <a:latin typeface="Avenir Light"/>
                <a:ea typeface="Avenir"/>
                <a:cs typeface="Avenir"/>
              </a:rPr>
              <a:t>give</a:t>
            </a:r>
            <a:r>
              <a:rPr lang="es-ES" sz="1200" dirty="0">
                <a:effectLst/>
                <a:latin typeface="Avenir Light"/>
                <a:ea typeface="Avenir"/>
                <a:cs typeface="Avenir"/>
              </a:rPr>
              <a:t>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opinion</a:t>
            </a:r>
            <a:r>
              <a:rPr lang="es-ES" sz="1200" dirty="0">
                <a:effectLst/>
                <a:latin typeface="Avenir Light"/>
                <a:ea typeface="Avenir"/>
                <a:cs typeface="Avenir"/>
              </a:rPr>
              <a:t>, </a:t>
            </a:r>
            <a:r>
              <a:rPr lang="es-ES" sz="1200" dirty="0" err="1">
                <a:effectLst/>
                <a:latin typeface="Avenir Light"/>
                <a:ea typeface="Avenir"/>
                <a:cs typeface="Avenir"/>
              </a:rPr>
              <a:t>or</a:t>
            </a:r>
            <a:r>
              <a:rPr lang="es-ES" sz="1200" dirty="0">
                <a:effectLst/>
                <a:latin typeface="Avenir Light"/>
                <a:ea typeface="Avenir"/>
                <a:cs typeface="Avenir"/>
              </a:rPr>
              <a:t> </a:t>
            </a:r>
            <a:r>
              <a:rPr lang="es-ES" sz="1200" dirty="0" err="1">
                <a:effectLst/>
                <a:latin typeface="Avenir Light"/>
                <a:ea typeface="Avenir"/>
                <a:cs typeface="Avenir"/>
              </a:rPr>
              <a:t>answer</a:t>
            </a:r>
            <a:r>
              <a:rPr lang="es-ES" sz="1200" dirty="0">
                <a:effectLst/>
                <a:latin typeface="Avenir Light"/>
                <a:ea typeface="Avenir"/>
                <a:cs typeface="Avenir"/>
              </a:rPr>
              <a:t> </a:t>
            </a:r>
            <a:r>
              <a:rPr lang="es-ES" sz="1200" dirty="0" err="1">
                <a:effectLst/>
                <a:latin typeface="Avenir Light"/>
                <a:ea typeface="Avenir"/>
                <a:cs typeface="Avenir"/>
              </a:rPr>
              <a:t>their</a:t>
            </a:r>
            <a:r>
              <a:rPr lang="es-ES" sz="1200" dirty="0">
                <a:effectLst/>
                <a:latin typeface="Avenir Light"/>
                <a:ea typeface="Avenir"/>
                <a:cs typeface="Avenir"/>
              </a:rPr>
              <a:t> </a:t>
            </a:r>
            <a:r>
              <a:rPr lang="es-ES" sz="1200" dirty="0" err="1">
                <a:effectLst/>
                <a:latin typeface="Avenir Light"/>
                <a:ea typeface="Avenir"/>
                <a:cs typeface="Avenir"/>
              </a:rPr>
              <a:t>questions</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55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spcBef>
                <a:spcPts val="600"/>
              </a:spcBef>
              <a:spcAft>
                <a:spcPts val="600"/>
              </a:spcAft>
            </a:pPr>
            <a:r>
              <a:rPr lang="en-GB" sz="1800" b="1" dirty="0">
                <a:effectLst/>
                <a:latin typeface="Avenir Light"/>
                <a:ea typeface="Avenir"/>
                <a:cs typeface="Avenir"/>
              </a:rPr>
              <a:t>CETEM</a:t>
            </a:r>
            <a:r>
              <a:rPr lang="en-GB" sz="1800" dirty="0">
                <a:effectLst/>
                <a:latin typeface="Avenir Light"/>
                <a:ea typeface="Avenir"/>
                <a:cs typeface="Avenir"/>
              </a:rPr>
              <a:t> is a research and innovation </a:t>
            </a:r>
            <a:r>
              <a:rPr lang="en-GB" sz="1800" dirty="0" err="1">
                <a:effectLst/>
                <a:latin typeface="Avenir Light"/>
                <a:ea typeface="Avenir"/>
                <a:cs typeface="Avenir"/>
              </a:rPr>
              <a:t>center</a:t>
            </a:r>
            <a:r>
              <a:rPr lang="en-GB" sz="1800" dirty="0">
                <a:effectLst/>
                <a:latin typeface="Avenir Light"/>
                <a:ea typeface="Avenir"/>
                <a:cs typeface="Avenir"/>
              </a:rPr>
              <a:t> in </a:t>
            </a:r>
            <a:r>
              <a:rPr lang="en-GB" sz="1800" dirty="0" err="1">
                <a:effectLst/>
                <a:latin typeface="Avenir Light"/>
                <a:ea typeface="Avenir"/>
                <a:cs typeface="Avenir"/>
              </a:rPr>
              <a:t>Yecla</a:t>
            </a:r>
            <a:r>
              <a:rPr lang="en-GB" sz="1800" dirty="0">
                <a:effectLst/>
                <a:latin typeface="Avenir Light"/>
                <a:ea typeface="Avenir"/>
                <a:cs typeface="Avenir"/>
              </a:rPr>
              <a:t>, Spain, which specializes in wood and furniture-related industries.</a:t>
            </a:r>
          </a:p>
          <a:p>
            <a:pPr marL="457200" marR="0" lvl="0" indent="-228600" algn="just" defTabSz="914400" rtl="0" eaLnBrk="1" fontAlgn="auto" latinLnBrk="0" hangingPunct="1">
              <a:lnSpc>
                <a:spcPct val="100000"/>
              </a:lnSpc>
              <a:spcBef>
                <a:spcPts val="600"/>
              </a:spcBef>
              <a:spcAft>
                <a:spcPts val="600"/>
              </a:spcAft>
              <a:buClr>
                <a:srgbClr val="000000"/>
              </a:buClr>
              <a:buSzPts val="1400"/>
              <a:buFont typeface="Arial"/>
              <a:buNone/>
              <a:tabLst/>
              <a:defRPr/>
            </a:pPr>
            <a:r>
              <a:rPr lang="en-US" sz="1800" dirty="0">
                <a:effectLst/>
                <a:latin typeface="Avenir Light"/>
                <a:ea typeface="Avenir"/>
                <a:cs typeface="Avenir"/>
              </a:rPr>
              <a:t>The </a:t>
            </a:r>
            <a:r>
              <a:rPr lang="en-US" sz="1800" b="1" dirty="0">
                <a:effectLst/>
                <a:latin typeface="Avenir Light"/>
                <a:ea typeface="Avenir"/>
                <a:cs typeface="Avenir"/>
              </a:rPr>
              <a:t>University of Murcia </a:t>
            </a:r>
            <a:r>
              <a:rPr lang="en-US" sz="1800" dirty="0">
                <a:effectLst/>
                <a:latin typeface="Avenir Light"/>
                <a:ea typeface="Avenir"/>
                <a:cs typeface="Avenir"/>
              </a:rPr>
              <a:t>is a public research university in Spain.</a:t>
            </a:r>
            <a:r>
              <a:rPr lang="en-US" sz="1800" dirty="0">
                <a:effectLst/>
                <a:latin typeface="Calibri"/>
                <a:ea typeface="Avenir"/>
                <a:cs typeface="Calibri"/>
              </a:rPr>
              <a:t> It is in involved through the </a:t>
            </a:r>
            <a:r>
              <a:rPr lang="en-US" sz="1800" dirty="0">
                <a:effectLst/>
                <a:latin typeface="Avenir Light"/>
                <a:ea typeface="Avenir"/>
                <a:cs typeface="Avenir"/>
              </a:rPr>
              <a:t>scientific research </a:t>
            </a:r>
            <a:r>
              <a:rPr lang="en-US" sz="1800" dirty="0" err="1">
                <a:effectLst/>
                <a:latin typeface="Avenir Light"/>
                <a:ea typeface="Avenir"/>
                <a:cs typeface="Avenir"/>
              </a:rPr>
              <a:t>research</a:t>
            </a:r>
            <a:r>
              <a:rPr lang="en-US" sz="1800" dirty="0">
                <a:effectLst/>
                <a:latin typeface="Avenir Light"/>
                <a:ea typeface="Avenir"/>
                <a:cs typeface="Avenir"/>
              </a:rPr>
              <a:t> group “</a:t>
            </a:r>
            <a:r>
              <a:rPr lang="en-US" sz="1800" dirty="0">
                <a:effectLst/>
                <a:latin typeface="Calibri"/>
                <a:ea typeface="Avenir"/>
                <a:cs typeface="Calibri"/>
              </a:rPr>
              <a:t>Chair of Naval History and Heritage”.</a:t>
            </a:r>
          </a:p>
          <a:p>
            <a:pPr marL="457200" marR="0" lvl="0" indent="-228600" algn="just" defTabSz="914400" rtl="0" eaLnBrk="1" fontAlgn="auto" latinLnBrk="0" hangingPunct="1">
              <a:lnSpc>
                <a:spcPct val="100000"/>
              </a:lnSpc>
              <a:spcBef>
                <a:spcPts val="600"/>
              </a:spcBef>
              <a:spcAft>
                <a:spcPts val="600"/>
              </a:spcAft>
              <a:buClr>
                <a:srgbClr val="000000"/>
              </a:buClr>
              <a:buSzPts val="1400"/>
              <a:buFont typeface="Arial"/>
              <a:buNone/>
              <a:tabLst/>
              <a:defRPr/>
            </a:pPr>
            <a:r>
              <a:rPr lang="en-GB" sz="1800" b="1" dirty="0">
                <a:effectLst/>
                <a:latin typeface="Avenir Light"/>
                <a:ea typeface="Avenir"/>
                <a:cs typeface="Avenir"/>
              </a:rPr>
              <a:t>CEIPES</a:t>
            </a:r>
            <a:r>
              <a:rPr lang="en-GB" sz="1800" dirty="0">
                <a:effectLst/>
                <a:latin typeface="Avenir Light"/>
                <a:ea typeface="Avenir"/>
                <a:cs typeface="Avenir"/>
              </a:rPr>
              <a:t> is a European NGO based in Palermo, Italy, that works </a:t>
            </a:r>
            <a:r>
              <a:rPr lang="en-US" sz="1800" dirty="0">
                <a:effectLst/>
                <a:latin typeface="Avenir Light"/>
                <a:ea typeface="Avenir"/>
                <a:cs typeface="Avenir"/>
              </a:rPr>
              <a:t>at local, European and international level in synergy with more than 100 organisations, bodies and institutions with the objective of improving methodologies and technologies in the field of education</a:t>
            </a:r>
            <a:r>
              <a:rPr lang="en-GB" sz="1800" dirty="0">
                <a:effectLst/>
                <a:latin typeface="Avenir Light"/>
                <a:ea typeface="Avenir"/>
                <a:cs typeface="Avenir"/>
              </a:rPr>
              <a:t>.</a:t>
            </a:r>
          </a:p>
          <a:p>
            <a:pPr algn="just">
              <a:spcBef>
                <a:spcPts val="600"/>
              </a:spcBef>
              <a:spcAft>
                <a:spcPts val="600"/>
              </a:spcAft>
            </a:pPr>
            <a:r>
              <a:rPr lang="en-US" sz="1800" dirty="0">
                <a:effectLst/>
                <a:latin typeface="Avenir Light"/>
                <a:ea typeface="Avenir"/>
                <a:cs typeface="Avenir"/>
              </a:rPr>
              <a:t>The </a:t>
            </a:r>
            <a:r>
              <a:rPr lang="en-US" sz="1800" b="1" dirty="0">
                <a:effectLst/>
                <a:latin typeface="Avenir Light"/>
                <a:ea typeface="Avenir"/>
                <a:cs typeface="Avenir"/>
              </a:rPr>
              <a:t>Innovation in Learning Institute </a:t>
            </a:r>
            <a:r>
              <a:rPr lang="en-US" sz="1800" dirty="0">
                <a:effectLst/>
                <a:latin typeface="Avenir Light"/>
                <a:ea typeface="Avenir"/>
                <a:cs typeface="Avenir"/>
              </a:rPr>
              <a:t>(ILI) is an institute for scientific research and the center for e-learning at the Friedrich-Alexander-University Erlangen-Nuremberg (FAU) as part of the Faculty of Philosophy.</a:t>
            </a:r>
            <a:r>
              <a:rPr lang="en-GB" sz="1800" dirty="0">
                <a:effectLst/>
                <a:latin typeface="Avenir Light"/>
                <a:ea typeface="Avenir"/>
                <a:cs typeface="Avenir"/>
              </a:rPr>
              <a:t>at the Friedrich-Alexander-Universität Erlangen-Nürnberg in Germany.</a:t>
            </a:r>
          </a:p>
          <a:p>
            <a:pPr algn="just">
              <a:spcBef>
                <a:spcPts val="600"/>
              </a:spcBef>
              <a:spcAft>
                <a:spcPts val="600"/>
              </a:spcAft>
            </a:pPr>
            <a:r>
              <a:rPr lang="en-US" sz="1800" b="1" dirty="0" err="1">
                <a:effectLst/>
                <a:latin typeface="Avenir Light"/>
                <a:ea typeface="Avenir"/>
                <a:cs typeface="Avenir"/>
              </a:rPr>
              <a:t>InnovaWood</a:t>
            </a:r>
            <a:r>
              <a:rPr lang="en-US" sz="1800" dirty="0">
                <a:effectLst/>
                <a:latin typeface="Avenir Light"/>
                <a:ea typeface="Avenir"/>
                <a:cs typeface="Avenir"/>
              </a:rPr>
              <a:t> is an umbrella </a:t>
            </a:r>
            <a:r>
              <a:rPr lang="en-US" sz="1800" dirty="0" err="1">
                <a:effectLst/>
                <a:latin typeface="Avenir Light"/>
                <a:ea typeface="Avenir"/>
                <a:cs typeface="Avenir"/>
              </a:rPr>
              <a:t>organisation</a:t>
            </a:r>
            <a:r>
              <a:rPr lang="en-US" sz="1800" dirty="0">
                <a:effectLst/>
                <a:latin typeface="Avenir Light"/>
                <a:ea typeface="Avenir"/>
                <a:cs typeface="Avenir"/>
              </a:rPr>
              <a:t> that integrates different European networks in the Forest, Wood-based and Furniture industries into a more effective mechanism to support innovation in these sectors.</a:t>
            </a:r>
            <a:endParaRPr lang="en-GB" sz="18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885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You</a:t>
            </a:r>
            <a:r>
              <a:rPr lang="es-ES" sz="1200" dirty="0">
                <a:effectLst/>
                <a:latin typeface="Avenir Light"/>
                <a:ea typeface="Avenir"/>
                <a:cs typeface="Avenir"/>
              </a:rPr>
              <a:t> can Access </a:t>
            </a:r>
            <a:r>
              <a:rPr lang="es-ES" sz="1200" dirty="0" err="1">
                <a:effectLst/>
                <a:latin typeface="Avenir Light"/>
                <a:ea typeface="Avenir"/>
                <a:cs typeface="Avenir"/>
              </a:rPr>
              <a:t>to</a:t>
            </a:r>
            <a:r>
              <a:rPr lang="es-ES" sz="1200" dirty="0">
                <a:effectLst/>
                <a:latin typeface="Avenir Light"/>
                <a:ea typeface="Avenir"/>
                <a:cs typeface="Avenir"/>
              </a:rPr>
              <a:t> the </a:t>
            </a:r>
            <a:r>
              <a:rPr lang="es-ES" sz="1200" dirty="0" err="1">
                <a:effectLst/>
                <a:latin typeface="Avenir Light"/>
                <a:ea typeface="Avenir"/>
                <a:cs typeface="Avenir"/>
              </a:rPr>
              <a:t>topics</a:t>
            </a:r>
            <a:r>
              <a:rPr lang="es-ES" sz="1200" dirty="0">
                <a:effectLst/>
                <a:latin typeface="Avenir Light"/>
                <a:ea typeface="Avenir"/>
                <a:cs typeface="Avenir"/>
              </a:rPr>
              <a:t> on the fórum </a:t>
            </a:r>
            <a:r>
              <a:rPr lang="es-ES" sz="1200" dirty="0" err="1">
                <a:effectLst/>
                <a:latin typeface="Avenir Light"/>
                <a:ea typeface="Avenir"/>
                <a:cs typeface="Avenir"/>
              </a:rPr>
              <a:t>that</a:t>
            </a:r>
            <a:r>
              <a:rPr lang="es-ES" sz="1200" dirty="0">
                <a:effectLst/>
                <a:latin typeface="Avenir Light"/>
                <a:ea typeface="Avenir"/>
                <a:cs typeface="Avenir"/>
              </a:rPr>
              <a:t> </a:t>
            </a:r>
            <a:r>
              <a:rPr lang="es-ES" sz="1200" dirty="0" err="1">
                <a:effectLst/>
                <a:latin typeface="Avenir Light"/>
                <a:ea typeface="Avenir"/>
                <a:cs typeface="Avenir"/>
              </a:rPr>
              <a:t>other</a:t>
            </a:r>
            <a:r>
              <a:rPr lang="es-ES" sz="1200" dirty="0">
                <a:effectLst/>
                <a:latin typeface="Avenir Light"/>
                <a:ea typeface="Avenir"/>
                <a:cs typeface="Avenir"/>
              </a:rPr>
              <a:t> </a:t>
            </a:r>
            <a:r>
              <a:rPr lang="es-ES" sz="1200" dirty="0" err="1">
                <a:effectLst/>
                <a:latin typeface="Avenir Light"/>
                <a:ea typeface="Avenir"/>
                <a:cs typeface="Avenir"/>
              </a:rPr>
              <a:t>members</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t>
            </a:r>
            <a:r>
              <a:rPr lang="es-ES" sz="1200" dirty="0" err="1">
                <a:effectLst/>
                <a:latin typeface="Avenir Light"/>
                <a:ea typeface="Avenir"/>
                <a:cs typeface="Avenir"/>
              </a:rPr>
              <a:t>created</a:t>
            </a:r>
            <a:r>
              <a:rPr lang="es-ES" sz="1200" dirty="0">
                <a:effectLst/>
                <a:latin typeface="Avenir Light"/>
                <a:ea typeface="Avenir"/>
                <a:cs typeface="Avenir"/>
              </a:rPr>
              <a:t> </a:t>
            </a:r>
            <a:r>
              <a:rPr lang="es-ES" sz="1200" dirty="0" err="1">
                <a:effectLst/>
                <a:latin typeface="Avenir Light"/>
                <a:ea typeface="Avenir"/>
                <a:cs typeface="Avenir"/>
              </a:rPr>
              <a:t>but</a:t>
            </a:r>
            <a:r>
              <a:rPr lang="es-ES" sz="1200" dirty="0">
                <a:effectLst/>
                <a:latin typeface="Avenir Light"/>
                <a:ea typeface="Avenir"/>
                <a:cs typeface="Avenir"/>
              </a:rPr>
              <a:t> </a:t>
            </a:r>
            <a:r>
              <a:rPr lang="es-ES" sz="1200" dirty="0" err="1">
                <a:effectLst/>
                <a:latin typeface="Avenir Light"/>
                <a:ea typeface="Avenir"/>
                <a:cs typeface="Avenir"/>
              </a:rPr>
              <a:t>also</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create</a:t>
            </a:r>
            <a:r>
              <a:rPr lang="es-ES" sz="1200" dirty="0">
                <a:effectLst/>
                <a:latin typeface="Avenir Light"/>
                <a:ea typeface="Avenir"/>
                <a:cs typeface="Avenir"/>
              </a:rPr>
              <a:t>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own</a:t>
            </a:r>
            <a:r>
              <a:rPr lang="es-ES" sz="1200" dirty="0">
                <a:effectLst/>
                <a:latin typeface="Avenir Light"/>
                <a:ea typeface="Avenir"/>
                <a:cs typeface="Avenir"/>
              </a:rPr>
              <a:t> </a:t>
            </a:r>
            <a:r>
              <a:rPr lang="es-ES" sz="1200" dirty="0" err="1">
                <a:effectLst/>
                <a:latin typeface="Avenir Light"/>
                <a:ea typeface="Avenir"/>
                <a:cs typeface="Avenir"/>
              </a:rPr>
              <a:t>topic</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8592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give</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your</a:t>
            </a:r>
            <a:r>
              <a:rPr lang="es-ES" sz="1200" dirty="0">
                <a:effectLst/>
                <a:latin typeface="Avenir Light"/>
                <a:ea typeface="Avenir"/>
                <a:cs typeface="Avenir"/>
              </a:rPr>
              <a:t> </a:t>
            </a:r>
            <a:r>
              <a:rPr lang="es-ES" sz="1200" dirty="0" err="1">
                <a:effectLst/>
                <a:latin typeface="Avenir Light"/>
                <a:ea typeface="Avenir"/>
                <a:cs typeface="Avenir"/>
              </a:rPr>
              <a:t>topic</a:t>
            </a:r>
            <a:r>
              <a:rPr lang="es-ES" sz="1200" dirty="0">
                <a:effectLst/>
                <a:latin typeface="Avenir Light"/>
                <a:ea typeface="Avenir"/>
                <a:cs typeface="Avenir"/>
              </a:rPr>
              <a:t> a </a:t>
            </a:r>
            <a:r>
              <a:rPr lang="es-ES" sz="1200" dirty="0" err="1">
                <a:effectLst/>
                <a:latin typeface="Avenir Light"/>
                <a:ea typeface="Avenir"/>
                <a:cs typeface="Avenir"/>
              </a:rPr>
              <a:t>title</a:t>
            </a:r>
            <a:r>
              <a:rPr lang="es-ES" sz="1200" dirty="0">
                <a:effectLst/>
                <a:latin typeface="Avenir Light"/>
                <a:ea typeface="Avenir"/>
                <a:cs typeface="Avenir"/>
              </a:rPr>
              <a:t> and tags, </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074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You</a:t>
            </a:r>
            <a:r>
              <a:rPr lang="es-ES" sz="1200" dirty="0">
                <a:effectLst/>
                <a:latin typeface="Avenir Light"/>
                <a:ea typeface="Avenir"/>
                <a:cs typeface="Avenir"/>
              </a:rPr>
              <a:t> can share </a:t>
            </a:r>
            <a:r>
              <a:rPr lang="es-ES" sz="1200" dirty="0" err="1">
                <a:effectLst/>
                <a:latin typeface="Avenir Light"/>
                <a:ea typeface="Avenir"/>
                <a:cs typeface="Avenir"/>
              </a:rPr>
              <a:t>documents</a:t>
            </a:r>
            <a:r>
              <a:rPr lang="es-ES" sz="1200" dirty="0">
                <a:effectLst/>
                <a:latin typeface="Avenir Light"/>
                <a:ea typeface="Avenir"/>
                <a:cs typeface="Avenir"/>
              </a:rPr>
              <a:t> and media </a:t>
            </a:r>
            <a:r>
              <a:rPr lang="es-ES" sz="1200" dirty="0" err="1">
                <a:effectLst/>
                <a:latin typeface="Avenir Light"/>
                <a:ea typeface="Avenir"/>
                <a:cs typeface="Avenir"/>
              </a:rPr>
              <a:t>with</a:t>
            </a:r>
            <a:r>
              <a:rPr lang="es-ES" sz="1200" dirty="0">
                <a:effectLst/>
                <a:latin typeface="Avenir Light"/>
                <a:ea typeface="Avenir"/>
                <a:cs typeface="Avenir"/>
              </a:rPr>
              <a:t> the </a:t>
            </a:r>
            <a:r>
              <a:rPr lang="es-ES" sz="1200" dirty="0" err="1">
                <a:effectLst/>
                <a:latin typeface="Avenir Light"/>
                <a:ea typeface="Avenir"/>
                <a:cs typeface="Avenir"/>
              </a:rPr>
              <a:t>other</a:t>
            </a:r>
            <a:r>
              <a:rPr lang="es-ES" sz="1200" dirty="0">
                <a:effectLst/>
                <a:latin typeface="Avenir Light"/>
                <a:ea typeface="Avenir"/>
                <a:cs typeface="Avenir"/>
              </a:rPr>
              <a:t> </a:t>
            </a:r>
            <a:r>
              <a:rPr lang="es-ES" sz="1200" dirty="0" err="1">
                <a:effectLst/>
                <a:latin typeface="Avenir Light"/>
                <a:ea typeface="Avenir"/>
                <a:cs typeface="Avenir"/>
              </a:rPr>
              <a:t>members</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399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In </a:t>
            </a:r>
            <a:r>
              <a:rPr lang="es-ES" sz="1200" dirty="0" err="1">
                <a:effectLst/>
                <a:latin typeface="Avenir Light"/>
                <a:ea typeface="Avenir"/>
                <a:cs typeface="Avenir"/>
              </a:rPr>
              <a:t>members</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could</a:t>
            </a:r>
            <a:r>
              <a:rPr lang="es-ES" sz="1200" dirty="0">
                <a:effectLst/>
                <a:latin typeface="Avenir Light"/>
                <a:ea typeface="Avenir"/>
                <a:cs typeface="Avenir"/>
              </a:rPr>
              <a:t> </a:t>
            </a:r>
            <a:r>
              <a:rPr lang="es-ES" sz="1200" dirty="0" err="1">
                <a:effectLst/>
                <a:latin typeface="Avenir Light"/>
                <a:ea typeface="Avenir"/>
                <a:cs typeface="Avenir"/>
              </a:rPr>
              <a:t>check</a:t>
            </a:r>
            <a:r>
              <a:rPr lang="es-ES" sz="1200" dirty="0">
                <a:effectLst/>
                <a:latin typeface="Avenir Light"/>
                <a:ea typeface="Avenir"/>
                <a:cs typeface="Avenir"/>
              </a:rPr>
              <a:t> the </a:t>
            </a:r>
            <a:r>
              <a:rPr lang="es-ES" sz="1200" dirty="0" err="1">
                <a:effectLst/>
                <a:latin typeface="Avenir Light"/>
                <a:ea typeface="Avenir"/>
                <a:cs typeface="Avenir"/>
              </a:rPr>
              <a:t>people</a:t>
            </a:r>
            <a:r>
              <a:rPr lang="es-ES" sz="1200" dirty="0">
                <a:effectLst/>
                <a:latin typeface="Avenir Light"/>
                <a:ea typeface="Avenir"/>
                <a:cs typeface="Avenir"/>
              </a:rPr>
              <a:t> </a:t>
            </a:r>
            <a:r>
              <a:rPr lang="es-ES" sz="1200" dirty="0" err="1">
                <a:effectLst/>
                <a:latin typeface="Avenir Light"/>
                <a:ea typeface="Avenir"/>
                <a:cs typeface="Avenir"/>
              </a:rPr>
              <a:t>who</a:t>
            </a:r>
            <a:r>
              <a:rPr lang="es-ES" sz="1200" dirty="0">
                <a:effectLst/>
                <a:latin typeface="Avenir Light"/>
                <a:ea typeface="Avenir"/>
                <a:cs typeface="Avenir"/>
              </a:rPr>
              <a:t> are </a:t>
            </a:r>
            <a:r>
              <a:rPr lang="es-ES" sz="1200" dirty="0" err="1">
                <a:effectLst/>
                <a:latin typeface="Avenir Light"/>
                <a:ea typeface="Avenir"/>
                <a:cs typeface="Avenir"/>
              </a:rPr>
              <a:t>registered</a:t>
            </a:r>
            <a:r>
              <a:rPr lang="es-ES" sz="1200" dirty="0">
                <a:effectLst/>
                <a:latin typeface="Avenir Light"/>
                <a:ea typeface="Avenir"/>
                <a:cs typeface="Avenir"/>
              </a:rPr>
              <a:t> in </a:t>
            </a:r>
            <a:r>
              <a:rPr lang="es-ES" sz="1200" dirty="0" err="1">
                <a:effectLst/>
                <a:latin typeface="Avenir Light"/>
                <a:ea typeface="Avenir"/>
                <a:cs typeface="Avenir"/>
              </a:rPr>
              <a:t>that</a:t>
            </a:r>
            <a:r>
              <a:rPr lang="es-ES" sz="1200" dirty="0">
                <a:effectLst/>
                <a:latin typeface="Avenir Light"/>
                <a:ea typeface="Avenir"/>
                <a:cs typeface="Avenir"/>
              </a:rPr>
              <a:t> Group,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send</a:t>
            </a:r>
            <a:r>
              <a:rPr lang="es-ES" sz="1200" dirty="0">
                <a:effectLst/>
                <a:latin typeface="Avenir Light"/>
                <a:ea typeface="Avenir"/>
                <a:cs typeface="Avenir"/>
              </a:rPr>
              <a:t> a </a:t>
            </a:r>
            <a:r>
              <a:rPr lang="es-ES" sz="1200" dirty="0" err="1">
                <a:effectLst/>
                <a:latin typeface="Avenir Light"/>
                <a:ea typeface="Avenir"/>
                <a:cs typeface="Avenir"/>
              </a:rPr>
              <a:t>friend</a:t>
            </a:r>
            <a:r>
              <a:rPr lang="es-ES" sz="1200" dirty="0">
                <a:effectLst/>
                <a:latin typeface="Avenir Light"/>
                <a:ea typeface="Avenir"/>
                <a:cs typeface="Avenir"/>
              </a:rPr>
              <a:t> </a:t>
            </a:r>
            <a:r>
              <a:rPr lang="es-ES" sz="1200" dirty="0" err="1">
                <a:effectLst/>
                <a:latin typeface="Avenir Light"/>
                <a:ea typeface="Avenir"/>
                <a:cs typeface="Avenir"/>
              </a:rPr>
              <a:t>invitation</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them</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59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Rest</a:t>
            </a:r>
            <a:r>
              <a:rPr lang="es-ES" sz="1200" dirty="0">
                <a:effectLst/>
                <a:latin typeface="Avenir Light"/>
                <a:ea typeface="Avenir"/>
                <a:cs typeface="Avenir"/>
              </a:rPr>
              <a:t> </a:t>
            </a:r>
            <a:r>
              <a:rPr lang="es-ES" sz="1200" dirty="0" err="1">
                <a:effectLst/>
                <a:latin typeface="Avenir Light"/>
                <a:ea typeface="Avenir"/>
                <a:cs typeface="Avenir"/>
              </a:rPr>
              <a:t>nodes</a:t>
            </a:r>
            <a:r>
              <a:rPr lang="es-ES" sz="1200" dirty="0">
                <a:effectLst/>
                <a:latin typeface="Avenir Light"/>
                <a:ea typeface="Avenir"/>
                <a:cs typeface="Avenir"/>
              </a:rPr>
              <a:t>/</a:t>
            </a:r>
            <a:r>
              <a:rPr lang="es-ES" sz="1200" dirty="0" err="1">
                <a:effectLst/>
                <a:latin typeface="Avenir Light"/>
                <a:ea typeface="Avenir"/>
                <a:cs typeface="Avenir"/>
              </a:rPr>
              <a:t>groups</a:t>
            </a:r>
            <a:r>
              <a:rPr lang="es-ES" sz="1200" dirty="0">
                <a:effectLst/>
                <a:latin typeface="Avenir Light"/>
                <a:ea typeface="Avenir"/>
                <a:cs typeface="Avenir"/>
              </a:rPr>
              <a:t> are </a:t>
            </a:r>
            <a:r>
              <a:rPr lang="es-ES" sz="1200" dirty="0" err="1">
                <a:effectLst/>
                <a:latin typeface="Avenir Light"/>
                <a:ea typeface="Avenir"/>
                <a:cs typeface="Avenir"/>
              </a:rPr>
              <a:t>following</a:t>
            </a:r>
            <a:r>
              <a:rPr lang="es-ES" sz="1200" dirty="0">
                <a:effectLst/>
                <a:latin typeface="Avenir Light"/>
                <a:ea typeface="Avenir"/>
                <a:cs typeface="Avenir"/>
              </a:rPr>
              <a:t> the </a:t>
            </a:r>
            <a:r>
              <a:rPr lang="es-ES" sz="1200" dirty="0" err="1">
                <a:effectLst/>
                <a:latin typeface="Avenir Light"/>
                <a:ea typeface="Avenir"/>
                <a:cs typeface="Avenir"/>
              </a:rPr>
              <a:t>same</a:t>
            </a:r>
            <a:r>
              <a:rPr lang="es-ES" sz="1200" dirty="0">
                <a:effectLst/>
                <a:latin typeface="Avenir Light"/>
                <a:ea typeface="Avenir"/>
                <a:cs typeface="Avenir"/>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philosophy</a:t>
            </a:r>
            <a:r>
              <a:rPr lang="es-ES" sz="1200" dirty="0">
                <a:effectLst/>
                <a:latin typeface="Avenir Light"/>
                <a:ea typeface="Avenir"/>
                <a:cs typeface="Avenir"/>
              </a:rPr>
              <a:t> </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8884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This</a:t>
            </a:r>
            <a:r>
              <a:rPr lang="es-ES" sz="1200" dirty="0">
                <a:effectLst/>
                <a:latin typeface="Avenir Light"/>
                <a:ea typeface="Avenir"/>
                <a:cs typeface="Avenir"/>
              </a:rPr>
              <a:t> Group </a:t>
            </a:r>
            <a:r>
              <a:rPr lang="es-ES" sz="1200" dirty="0" err="1">
                <a:effectLst/>
                <a:latin typeface="Avenir Light"/>
                <a:ea typeface="Avenir"/>
                <a:cs typeface="Avenir"/>
              </a:rPr>
              <a:t>is</a:t>
            </a:r>
            <a:r>
              <a:rPr lang="es-ES" sz="1200" dirty="0">
                <a:effectLst/>
                <a:latin typeface="Avenir Light"/>
                <a:ea typeface="Avenir"/>
                <a:cs typeface="Avenir"/>
              </a:rPr>
              <a:t> </a:t>
            </a:r>
            <a:r>
              <a:rPr lang="es-ES" sz="1200" dirty="0" err="1">
                <a:effectLst/>
                <a:latin typeface="Avenir Light"/>
                <a:ea typeface="Avenir"/>
                <a:cs typeface="Avenir"/>
              </a:rPr>
              <a:t>shipwright-shipyard</a:t>
            </a:r>
            <a:r>
              <a:rPr lang="es-ES" sz="1200" dirty="0">
                <a:effectLst/>
                <a:latin typeface="Avenir Light"/>
                <a:ea typeface="Avenir"/>
                <a:cs typeface="Avenir"/>
              </a:rPr>
              <a:t> “T</a:t>
            </a:r>
            <a:r>
              <a:rPr lang="en-US" b="0" i="0" dirty="0">
                <a:solidFill>
                  <a:srgbClr val="7A7E83"/>
                </a:solidFill>
                <a:effectLst/>
                <a:latin typeface="Inter"/>
              </a:rPr>
              <a:t>his group is done with the objective of facilitating the relation between shipwrights and shipyards in order to share possible projects, work offers or exchange of students. In this group is possible to participate in the different forums about interesting topics, even create new ones to receive inputs from other members; use a sharing space to upload documents, projects, images, videos, designs sketches that the user wants to share with the rest of the users of this group; if you are representing a shipyard you can contact directly with shipwrights to ask questions or propose collaborations or potential projects together, also if you are a shipwright can do the same in case of shipyards; and check and add news on the notice board with professional and learning opportunities.</a:t>
            </a:r>
          </a:p>
          <a:p>
            <a:pPr marL="342900" marR="0" lvl="0" indent="-342900" algn="l" rtl="0">
              <a:spcBef>
                <a:spcPts val="0"/>
              </a:spcBef>
              <a:spcAft>
                <a:spcPts val="0"/>
              </a:spcAft>
              <a:buClr>
                <a:schemeClr val="tx1"/>
              </a:buClr>
              <a:buFont typeface="Arial" panose="020B0604020202020204" pitchFamily="34" charset="0"/>
              <a:buChar char="•"/>
            </a:pPr>
            <a:r>
              <a:rPr lang="en-US" b="0" i="0" dirty="0">
                <a:solidFill>
                  <a:srgbClr val="7A7E83"/>
                </a:solidFill>
                <a:effectLst/>
                <a:latin typeface="Inter"/>
              </a:rPr>
              <a:t>This group has the same structure than the previous one</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510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And </a:t>
            </a:r>
            <a:r>
              <a:rPr lang="es-ES" sz="1200" dirty="0" err="1">
                <a:effectLst/>
                <a:latin typeface="Avenir Light"/>
                <a:ea typeface="Avenir"/>
                <a:cs typeface="Avenir"/>
              </a:rPr>
              <a:t>finally</a:t>
            </a:r>
            <a:r>
              <a:rPr lang="es-ES" sz="1200" dirty="0">
                <a:effectLst/>
                <a:latin typeface="Avenir Light"/>
                <a:ea typeface="Avenir"/>
                <a:cs typeface="Avenir"/>
              </a:rPr>
              <a:t> </a:t>
            </a:r>
            <a:r>
              <a:rPr lang="es-ES" sz="1200" dirty="0" err="1">
                <a:effectLst/>
                <a:latin typeface="Avenir Light"/>
                <a:ea typeface="Avenir"/>
                <a:cs typeface="Avenir"/>
              </a:rPr>
              <a:t>shipwright-shipwright</a:t>
            </a:r>
            <a:r>
              <a:rPr lang="es-ES" sz="1200" dirty="0">
                <a:effectLst/>
                <a:latin typeface="Avenir Light"/>
                <a:ea typeface="Avenir"/>
                <a:cs typeface="Avenir"/>
              </a:rPr>
              <a:t> “</a:t>
            </a:r>
            <a:r>
              <a:rPr lang="en-US" b="0" i="0" dirty="0">
                <a:solidFill>
                  <a:srgbClr val="7A7E83"/>
                </a:solidFill>
                <a:effectLst/>
                <a:latin typeface="Inter"/>
              </a:rPr>
              <a:t>This group is focused on facilitating cooperation between shipwright professionals of different maritime areas and countries, in order to give the opportunity to share ideas, documents, projects, knowledge… to preserve this job position. It is possible to participate in the different forums about interesting topics, even create new ones to receive inputs from other shipwrights; use a sharing space to upload documents, projects, images, videos, designs sketches that the user wants to share with the rest of the shipwrights of this group; you can contact directly with other shipwrights to ask questions or answer doubts; and check and add news on the notice board with professional and learning opportunities..</a:t>
            </a:r>
          </a:p>
          <a:p>
            <a:pPr marL="342900" marR="0" lvl="0" indent="-342900" algn="l" rtl="0">
              <a:spcBef>
                <a:spcPts val="0"/>
              </a:spcBef>
              <a:spcAft>
                <a:spcPts val="0"/>
              </a:spcAft>
              <a:buClr>
                <a:schemeClr val="tx1"/>
              </a:buClr>
              <a:buFont typeface="Arial" panose="020B0604020202020204" pitchFamily="34" charset="0"/>
              <a:buChar char="•"/>
            </a:pPr>
            <a:r>
              <a:rPr lang="en-US" b="0" i="0" dirty="0">
                <a:solidFill>
                  <a:srgbClr val="7A7E83"/>
                </a:solidFill>
                <a:effectLst/>
                <a:latin typeface="Inter"/>
              </a:rPr>
              <a:t>This group has the same structure than the previous ones</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20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Last</a:t>
            </a:r>
            <a:r>
              <a:rPr lang="es-ES" sz="1200" dirty="0">
                <a:effectLst/>
                <a:latin typeface="Avenir Light"/>
                <a:ea typeface="Avenir"/>
                <a:cs typeface="Avenir"/>
              </a:rPr>
              <a:t> </a:t>
            </a:r>
            <a:r>
              <a:rPr lang="es-ES" sz="1200" dirty="0" err="1">
                <a:effectLst/>
                <a:latin typeface="Avenir Light"/>
                <a:ea typeface="Avenir"/>
                <a:cs typeface="Avenir"/>
              </a:rPr>
              <a:t>one</a:t>
            </a:r>
            <a:r>
              <a:rPr lang="es-ES" sz="1200" dirty="0">
                <a:effectLst/>
                <a:latin typeface="Avenir Light"/>
                <a:ea typeface="Avenir"/>
                <a:cs typeface="Avenir"/>
              </a:rPr>
              <a:t> </a:t>
            </a:r>
            <a:r>
              <a:rPr lang="es-ES" sz="1200" dirty="0" err="1">
                <a:effectLst/>
                <a:latin typeface="Avenir Light"/>
                <a:ea typeface="Avenir"/>
                <a:cs typeface="Avenir"/>
              </a:rPr>
              <a:t>is</a:t>
            </a:r>
            <a:r>
              <a:rPr lang="es-ES" sz="1200" dirty="0">
                <a:effectLst/>
                <a:latin typeface="Avenir Light"/>
                <a:ea typeface="Avenir"/>
                <a:cs typeface="Avenir"/>
              </a:rPr>
              <a:t> “</a:t>
            </a:r>
            <a:r>
              <a:rPr lang="es-ES" sz="1200" dirty="0" err="1">
                <a:effectLst/>
                <a:latin typeface="Avenir Light"/>
                <a:ea typeface="Avenir"/>
                <a:cs typeface="Avenir"/>
              </a:rPr>
              <a:t>Notice</a:t>
            </a:r>
            <a:r>
              <a:rPr lang="es-ES" sz="1200" dirty="0">
                <a:effectLst/>
                <a:latin typeface="Avenir Light"/>
                <a:ea typeface="Avenir"/>
                <a:cs typeface="Avenir"/>
              </a:rPr>
              <a:t> </a:t>
            </a:r>
            <a:r>
              <a:rPr lang="es-ES" sz="1200" dirty="0" err="1">
                <a:effectLst/>
                <a:latin typeface="Avenir Light"/>
                <a:ea typeface="Avenir"/>
                <a:cs typeface="Avenir"/>
              </a:rPr>
              <a:t>Board</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share new </a:t>
            </a:r>
            <a:r>
              <a:rPr lang="es-ES" sz="1200" dirty="0" err="1">
                <a:effectLst/>
                <a:latin typeface="Avenir Light"/>
                <a:ea typeface="Avenir"/>
                <a:cs typeface="Avenir"/>
              </a:rPr>
              <a:t>opportunities</a:t>
            </a:r>
            <a:r>
              <a:rPr lang="es-ES" sz="1200" dirty="0">
                <a:effectLst/>
                <a:latin typeface="Avenir Light"/>
                <a:ea typeface="Avenir"/>
                <a:cs typeface="Avenir"/>
              </a:rPr>
              <a:t>, </a:t>
            </a:r>
            <a:r>
              <a:rPr lang="es-ES" sz="1200" dirty="0" err="1">
                <a:effectLst/>
                <a:latin typeface="Avenir Light"/>
                <a:ea typeface="Avenir"/>
                <a:cs typeface="Avenir"/>
              </a:rPr>
              <a:t>job</a:t>
            </a:r>
            <a:r>
              <a:rPr lang="es-ES" sz="1200" dirty="0">
                <a:effectLst/>
                <a:latin typeface="Avenir Light"/>
                <a:ea typeface="Avenir"/>
                <a:cs typeface="Avenir"/>
              </a:rPr>
              <a:t> </a:t>
            </a:r>
            <a:r>
              <a:rPr lang="es-ES" sz="1200" dirty="0" err="1">
                <a:effectLst/>
                <a:latin typeface="Avenir Light"/>
                <a:ea typeface="Avenir"/>
                <a:cs typeface="Avenir"/>
              </a:rPr>
              <a:t>offers</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0495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err="1">
                <a:effectLst/>
                <a:latin typeface="Avenir Light"/>
                <a:ea typeface="Avenir"/>
                <a:cs typeface="Avenir"/>
              </a:rPr>
              <a:t>Finally</a:t>
            </a:r>
            <a:r>
              <a:rPr lang="es-ES" sz="1200" dirty="0">
                <a:effectLst/>
                <a:latin typeface="Avenir Light"/>
                <a:ea typeface="Avenir"/>
                <a:cs typeface="Avenir"/>
              </a:rPr>
              <a:t>, </a:t>
            </a:r>
            <a:r>
              <a:rPr lang="es-ES" sz="1200" dirty="0" err="1">
                <a:effectLst/>
                <a:latin typeface="Avenir Light"/>
                <a:ea typeface="Avenir"/>
                <a:cs typeface="Avenir"/>
              </a:rPr>
              <a:t>we</a:t>
            </a:r>
            <a:r>
              <a:rPr lang="es-ES" sz="1200" dirty="0">
                <a:effectLst/>
                <a:latin typeface="Avenir Light"/>
                <a:ea typeface="Avenir"/>
                <a:cs typeface="Avenir"/>
              </a:rPr>
              <a:t> are </a:t>
            </a:r>
            <a:r>
              <a:rPr lang="es-ES" sz="1200" dirty="0" err="1">
                <a:effectLst/>
                <a:latin typeface="Avenir Light"/>
                <a:ea typeface="Avenir"/>
                <a:cs typeface="Avenir"/>
              </a:rPr>
              <a:t>going</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focus</a:t>
            </a:r>
            <a:r>
              <a:rPr lang="es-ES" sz="1200" dirty="0">
                <a:effectLst/>
                <a:latin typeface="Avenir Light"/>
                <a:ea typeface="Avenir"/>
                <a:cs typeface="Avenir"/>
              </a:rPr>
              <a:t> on the top </a:t>
            </a:r>
            <a:r>
              <a:rPr lang="es-ES" sz="1200" dirty="0" err="1">
                <a:effectLst/>
                <a:latin typeface="Avenir Light"/>
                <a:ea typeface="Avenir"/>
                <a:cs typeface="Avenir"/>
              </a:rPr>
              <a:t>of</a:t>
            </a:r>
            <a:r>
              <a:rPr lang="es-ES" sz="1200" dirty="0">
                <a:effectLst/>
                <a:latin typeface="Avenir Light"/>
                <a:ea typeface="Avenir"/>
                <a:cs typeface="Avenir"/>
              </a:rPr>
              <a:t> the </a:t>
            </a:r>
            <a:r>
              <a:rPr lang="es-ES" sz="1200" dirty="0" err="1">
                <a:effectLst/>
                <a:latin typeface="Avenir Light"/>
                <a:ea typeface="Avenir"/>
                <a:cs typeface="Avenir"/>
              </a:rPr>
              <a:t>collaborative</a:t>
            </a:r>
            <a:r>
              <a:rPr lang="es-ES" sz="1200" dirty="0">
                <a:effectLst/>
                <a:latin typeface="Avenir Light"/>
                <a:ea typeface="Avenir"/>
                <a:cs typeface="Avenir"/>
              </a:rPr>
              <a:t> portal, </a:t>
            </a:r>
            <a:r>
              <a:rPr lang="es-ES" sz="1200" dirty="0" err="1">
                <a:effectLst/>
                <a:latin typeface="Avenir Light"/>
                <a:ea typeface="Avenir"/>
                <a:cs typeface="Avenir"/>
              </a:rPr>
              <a:t>mostly</a:t>
            </a:r>
            <a:r>
              <a:rPr lang="es-ES" sz="1200" dirty="0">
                <a:effectLst/>
                <a:latin typeface="Avenir Light"/>
                <a:ea typeface="Avenir"/>
                <a:cs typeface="Avenir"/>
              </a:rPr>
              <a:t> </a:t>
            </a:r>
            <a:r>
              <a:rPr lang="es-ES" sz="1200" dirty="0" err="1">
                <a:effectLst/>
                <a:latin typeface="Avenir Light"/>
                <a:ea typeface="Avenir"/>
                <a:cs typeface="Avenir"/>
              </a:rPr>
              <a:t>with</a:t>
            </a:r>
            <a:r>
              <a:rPr lang="es-ES" sz="1200" dirty="0">
                <a:effectLst/>
                <a:latin typeface="Avenir Light"/>
                <a:ea typeface="Avenir"/>
                <a:cs typeface="Avenir"/>
              </a:rPr>
              <a:t> 3 </a:t>
            </a:r>
            <a:r>
              <a:rPr lang="es-ES" sz="1200" dirty="0" err="1">
                <a:effectLst/>
                <a:latin typeface="Avenir Light"/>
                <a:ea typeface="Avenir"/>
                <a:cs typeface="Avenir"/>
              </a:rPr>
              <a:t>important</a:t>
            </a:r>
            <a:r>
              <a:rPr lang="es-ES" sz="1200" dirty="0">
                <a:effectLst/>
                <a:latin typeface="Avenir Light"/>
                <a:ea typeface="Avenir"/>
                <a:cs typeface="Avenir"/>
              </a:rPr>
              <a:t> </a:t>
            </a:r>
            <a:r>
              <a:rPr lang="es-ES" sz="1200" dirty="0" err="1">
                <a:effectLst/>
                <a:latin typeface="Avenir Light"/>
                <a:ea typeface="Avenir"/>
                <a:cs typeface="Avenir"/>
              </a:rPr>
              <a:t>sections</a:t>
            </a:r>
            <a:r>
              <a:rPr lang="es-ES" sz="1200" dirty="0">
                <a:effectLst/>
                <a:latin typeface="Avenir Light"/>
                <a:ea typeface="Avenir"/>
                <a:cs typeface="Avenir"/>
              </a:rPr>
              <a:t>: </a:t>
            </a:r>
            <a:r>
              <a:rPr lang="es-ES" sz="1200" dirty="0" err="1">
                <a:effectLst/>
                <a:latin typeface="Avenir Light"/>
                <a:ea typeface="Avenir"/>
                <a:cs typeface="Avenir"/>
              </a:rPr>
              <a:t>Activity</a:t>
            </a:r>
            <a:r>
              <a:rPr lang="es-ES" sz="1200" dirty="0">
                <a:effectLst/>
                <a:latin typeface="Avenir Light"/>
                <a:ea typeface="Avenir"/>
                <a:cs typeface="Avenir"/>
              </a:rPr>
              <a:t>, </a:t>
            </a:r>
            <a:r>
              <a:rPr lang="es-ES" sz="1200" dirty="0" err="1">
                <a:effectLst/>
                <a:latin typeface="Avenir Light"/>
                <a:ea typeface="Avenir"/>
                <a:cs typeface="Avenir"/>
              </a:rPr>
              <a:t>Members</a:t>
            </a:r>
            <a:r>
              <a:rPr lang="es-ES" sz="1200" dirty="0">
                <a:effectLst/>
                <a:latin typeface="Avenir Light"/>
                <a:ea typeface="Avenir"/>
                <a:cs typeface="Avenir"/>
              </a:rPr>
              <a:t> and </a:t>
            </a:r>
            <a:r>
              <a:rPr lang="es-ES" sz="1200" dirty="0" err="1">
                <a:effectLst/>
                <a:latin typeface="Avenir Light"/>
                <a:ea typeface="Avenir"/>
                <a:cs typeface="Avenir"/>
              </a:rPr>
              <a:t>Map</a:t>
            </a:r>
            <a:r>
              <a:rPr lang="es-ES" sz="1200" dirty="0">
                <a:effectLst/>
                <a:latin typeface="Avenir Light"/>
                <a:ea typeface="Avenir"/>
                <a:cs typeface="Avenir"/>
              </a:rPr>
              <a:t>.</a:t>
            </a:r>
          </a:p>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In </a:t>
            </a:r>
            <a:r>
              <a:rPr lang="es-ES" sz="1200" dirty="0" err="1">
                <a:effectLst/>
                <a:latin typeface="Avenir Light"/>
                <a:ea typeface="Avenir"/>
                <a:cs typeface="Avenir"/>
              </a:rPr>
              <a:t>activity</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check</a:t>
            </a:r>
            <a:r>
              <a:rPr lang="es-ES" sz="1200" dirty="0">
                <a:effectLst/>
                <a:latin typeface="Avenir Light"/>
                <a:ea typeface="Avenir"/>
                <a:cs typeface="Avenir"/>
              </a:rPr>
              <a:t> </a:t>
            </a:r>
            <a:r>
              <a:rPr lang="es-ES" sz="1200" dirty="0" err="1">
                <a:effectLst/>
                <a:latin typeface="Avenir Light"/>
                <a:ea typeface="Avenir"/>
                <a:cs typeface="Avenir"/>
              </a:rPr>
              <a:t>all</a:t>
            </a:r>
            <a:r>
              <a:rPr lang="es-ES" sz="1200" dirty="0">
                <a:effectLst/>
                <a:latin typeface="Avenir Light"/>
                <a:ea typeface="Avenir"/>
                <a:cs typeface="Avenir"/>
              </a:rPr>
              <a:t> the </a:t>
            </a:r>
            <a:r>
              <a:rPr lang="es-ES" sz="1200" dirty="0" err="1">
                <a:effectLst/>
                <a:latin typeface="Avenir Light"/>
                <a:ea typeface="Avenir"/>
                <a:cs typeface="Avenir"/>
              </a:rPr>
              <a:t>changes</a:t>
            </a:r>
            <a:r>
              <a:rPr lang="es-ES" sz="1200" dirty="0">
                <a:effectLst/>
                <a:latin typeface="Avenir Light"/>
                <a:ea typeface="Avenir"/>
                <a:cs typeface="Avenir"/>
              </a:rPr>
              <a:t> </a:t>
            </a:r>
            <a:r>
              <a:rPr lang="es-ES" sz="1200" dirty="0" err="1">
                <a:effectLst/>
                <a:latin typeface="Avenir Light"/>
                <a:ea typeface="Avenir"/>
                <a:cs typeface="Avenir"/>
              </a:rPr>
              <a:t>inside</a:t>
            </a:r>
            <a:r>
              <a:rPr lang="es-ES" sz="1200" dirty="0">
                <a:effectLst/>
                <a:latin typeface="Avenir Light"/>
                <a:ea typeface="Avenir"/>
                <a:cs typeface="Avenir"/>
              </a:rPr>
              <a:t> the </a:t>
            </a:r>
            <a:r>
              <a:rPr lang="es-ES" sz="1200" dirty="0" err="1">
                <a:effectLst/>
                <a:latin typeface="Avenir Light"/>
                <a:ea typeface="Avenir"/>
                <a:cs typeface="Avenir"/>
              </a:rPr>
              <a:t>collaborative</a:t>
            </a:r>
            <a:r>
              <a:rPr lang="es-ES" sz="1200" dirty="0">
                <a:effectLst/>
                <a:latin typeface="Avenir Light"/>
                <a:ea typeface="Avenir"/>
                <a:cs typeface="Avenir"/>
              </a:rPr>
              <a:t> portal</a:t>
            </a: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2183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In </a:t>
            </a:r>
            <a:r>
              <a:rPr lang="es-ES" sz="1200" dirty="0" err="1">
                <a:effectLst/>
                <a:latin typeface="Avenir Light"/>
                <a:ea typeface="Avenir"/>
                <a:cs typeface="Avenir"/>
              </a:rPr>
              <a:t>members</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have</a:t>
            </a:r>
            <a:r>
              <a:rPr lang="es-ES" sz="1200" dirty="0">
                <a:effectLst/>
                <a:latin typeface="Avenir Light"/>
                <a:ea typeface="Avenir"/>
                <a:cs typeface="Avenir"/>
              </a:rPr>
              <a:t> Access </a:t>
            </a:r>
            <a:r>
              <a:rPr lang="es-ES" sz="1200" dirty="0" err="1">
                <a:effectLst/>
                <a:latin typeface="Avenir Light"/>
                <a:ea typeface="Avenir"/>
                <a:cs typeface="Avenir"/>
              </a:rPr>
              <a:t>to</a:t>
            </a:r>
            <a:r>
              <a:rPr lang="es-ES" sz="1200" dirty="0">
                <a:effectLst/>
                <a:latin typeface="Avenir Light"/>
                <a:ea typeface="Avenir"/>
                <a:cs typeface="Avenir"/>
              </a:rPr>
              <a:t> the </a:t>
            </a:r>
            <a:r>
              <a:rPr lang="es-ES" sz="1200" dirty="0" err="1">
                <a:effectLst/>
                <a:latin typeface="Avenir Light"/>
                <a:ea typeface="Avenir"/>
                <a:cs typeface="Avenir"/>
              </a:rPr>
              <a:t>username</a:t>
            </a:r>
            <a:r>
              <a:rPr lang="es-ES" sz="1200" dirty="0">
                <a:effectLst/>
                <a:latin typeface="Avenir Light"/>
                <a:ea typeface="Avenir"/>
                <a:cs typeface="Avenir"/>
              </a:rPr>
              <a:t> </a:t>
            </a:r>
            <a:r>
              <a:rPr lang="es-ES" sz="1200" dirty="0" err="1">
                <a:effectLst/>
                <a:latin typeface="Avenir Light"/>
                <a:ea typeface="Avenir"/>
                <a:cs typeface="Avenir"/>
              </a:rPr>
              <a:t>of</a:t>
            </a:r>
            <a:r>
              <a:rPr lang="es-ES" sz="1200" dirty="0">
                <a:effectLst/>
                <a:latin typeface="Avenir Light"/>
                <a:ea typeface="Avenir"/>
                <a:cs typeface="Avenir"/>
              </a:rPr>
              <a:t> </a:t>
            </a:r>
            <a:r>
              <a:rPr lang="es-ES" sz="1200" dirty="0" err="1">
                <a:effectLst/>
                <a:latin typeface="Avenir Light"/>
                <a:ea typeface="Avenir"/>
                <a:cs typeface="Avenir"/>
              </a:rPr>
              <a:t>all</a:t>
            </a:r>
            <a:r>
              <a:rPr lang="es-ES" sz="1200" dirty="0">
                <a:effectLst/>
                <a:latin typeface="Avenir Light"/>
                <a:ea typeface="Avenir"/>
                <a:cs typeface="Avenir"/>
              </a:rPr>
              <a:t> the </a:t>
            </a:r>
            <a:r>
              <a:rPr lang="es-ES" sz="1200" dirty="0" err="1">
                <a:effectLst/>
                <a:latin typeface="Avenir Light"/>
                <a:ea typeface="Avenir"/>
                <a:cs typeface="Avenir"/>
              </a:rPr>
              <a:t>members</a:t>
            </a:r>
            <a:r>
              <a:rPr lang="es-ES" sz="1200" dirty="0">
                <a:effectLst/>
                <a:latin typeface="Avenir Light"/>
                <a:ea typeface="Avenir"/>
                <a:cs typeface="Avenir"/>
              </a:rPr>
              <a:t> </a:t>
            </a:r>
            <a:r>
              <a:rPr lang="es-ES" sz="1200" dirty="0" err="1">
                <a:effectLst/>
                <a:latin typeface="Avenir Light"/>
                <a:ea typeface="Avenir"/>
                <a:cs typeface="Avenir"/>
              </a:rPr>
              <a:t>of</a:t>
            </a:r>
            <a:r>
              <a:rPr lang="es-ES" sz="1200" dirty="0">
                <a:effectLst/>
                <a:latin typeface="Avenir Light"/>
                <a:ea typeface="Avenir"/>
                <a:cs typeface="Avenir"/>
              </a:rPr>
              <a:t> the </a:t>
            </a:r>
            <a:r>
              <a:rPr lang="es-ES" sz="1200" dirty="0" err="1">
                <a:effectLst/>
                <a:latin typeface="Avenir Light"/>
                <a:ea typeface="Avenir"/>
                <a:cs typeface="Avenir"/>
              </a:rPr>
              <a:t>collaborative</a:t>
            </a:r>
            <a:r>
              <a:rPr lang="es-ES" sz="1200" dirty="0">
                <a:effectLst/>
                <a:latin typeface="Avenir Light"/>
                <a:ea typeface="Avenir"/>
                <a:cs typeface="Avenir"/>
              </a:rPr>
              <a:t> portal, and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send</a:t>
            </a:r>
            <a:r>
              <a:rPr lang="es-ES" sz="1200" dirty="0">
                <a:effectLst/>
                <a:latin typeface="Avenir Light"/>
                <a:ea typeface="Avenir"/>
                <a:cs typeface="Avenir"/>
              </a:rPr>
              <a:t> </a:t>
            </a:r>
            <a:r>
              <a:rPr lang="es-ES" sz="1200" dirty="0" err="1">
                <a:effectLst/>
                <a:latin typeface="Avenir Light"/>
                <a:ea typeface="Avenir"/>
                <a:cs typeface="Avenir"/>
              </a:rPr>
              <a:t>an</a:t>
            </a:r>
            <a:r>
              <a:rPr lang="es-ES" sz="1200" dirty="0">
                <a:effectLst/>
                <a:latin typeface="Avenir Light"/>
                <a:ea typeface="Avenir"/>
                <a:cs typeface="Avenir"/>
              </a:rPr>
              <a:t> </a:t>
            </a:r>
            <a:r>
              <a:rPr lang="es-ES" sz="1200" dirty="0" err="1">
                <a:effectLst/>
                <a:latin typeface="Avenir Light"/>
                <a:ea typeface="Avenir"/>
                <a:cs typeface="Avenir"/>
              </a:rPr>
              <a:t>invitation</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be Friends, and more </a:t>
            </a:r>
            <a:r>
              <a:rPr lang="es-ES" sz="1200" dirty="0" err="1">
                <a:effectLst/>
                <a:latin typeface="Avenir Light"/>
                <a:ea typeface="Avenir"/>
                <a:cs typeface="Avenir"/>
              </a:rPr>
              <a:t>important</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send</a:t>
            </a:r>
            <a:r>
              <a:rPr lang="es-ES" sz="1200" dirty="0">
                <a:effectLst/>
                <a:latin typeface="Avenir Light"/>
                <a:ea typeface="Avenir"/>
                <a:cs typeface="Avenir"/>
              </a:rPr>
              <a:t> a </a:t>
            </a:r>
            <a:r>
              <a:rPr lang="es-ES" sz="1200" dirty="0" err="1">
                <a:effectLst/>
                <a:latin typeface="Avenir Light"/>
                <a:ea typeface="Avenir"/>
                <a:cs typeface="Avenir"/>
              </a:rPr>
              <a:t>private</a:t>
            </a:r>
            <a:r>
              <a:rPr lang="es-ES" sz="1200" dirty="0">
                <a:effectLst/>
                <a:latin typeface="Avenir Light"/>
                <a:ea typeface="Avenir"/>
                <a:cs typeface="Avenir"/>
              </a:rPr>
              <a:t> </a:t>
            </a:r>
            <a:r>
              <a:rPr lang="es-ES" sz="1200" dirty="0" err="1">
                <a:effectLst/>
                <a:latin typeface="Avenir Light"/>
                <a:ea typeface="Avenir"/>
                <a:cs typeface="Avenir"/>
              </a:rPr>
              <a:t>message</a:t>
            </a:r>
            <a:r>
              <a:rPr lang="es-ES" sz="1200" dirty="0">
                <a:effectLst/>
                <a:latin typeface="Avenir Light"/>
                <a:ea typeface="Avenir"/>
                <a:cs typeface="Avenir"/>
              </a:rPr>
              <a:t> </a:t>
            </a:r>
            <a:r>
              <a:rPr lang="es-ES" sz="1200" dirty="0" err="1">
                <a:effectLst/>
                <a:latin typeface="Avenir Light"/>
                <a:ea typeface="Avenir"/>
                <a:cs typeface="Avenir"/>
              </a:rPr>
              <a:t>if</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a:t>
            </a:r>
            <a:r>
              <a:rPr lang="es-ES" sz="1200" dirty="0" err="1">
                <a:effectLst/>
                <a:latin typeface="Avenir Light"/>
                <a:ea typeface="Avenir"/>
                <a:cs typeface="Avenir"/>
              </a:rPr>
              <a:t>want</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a:t>
            </a:r>
            <a:r>
              <a:rPr lang="es-ES" sz="1200" dirty="0" err="1">
                <a:effectLst/>
                <a:latin typeface="Avenir Light"/>
                <a:ea typeface="Avenir"/>
                <a:cs typeface="Avenir"/>
              </a:rPr>
              <a:t>ask</a:t>
            </a:r>
            <a:r>
              <a:rPr lang="es-ES" sz="1200" dirty="0">
                <a:effectLst/>
                <a:latin typeface="Avenir Light"/>
                <a:ea typeface="Avenir"/>
                <a:cs typeface="Avenir"/>
              </a:rPr>
              <a:t> </a:t>
            </a:r>
            <a:r>
              <a:rPr lang="es-ES" sz="1200" dirty="0" err="1">
                <a:effectLst/>
                <a:latin typeface="Avenir Light"/>
                <a:ea typeface="Avenir"/>
                <a:cs typeface="Avenir"/>
              </a:rPr>
              <a:t>some</a:t>
            </a:r>
            <a:r>
              <a:rPr lang="es-ES" sz="1200" dirty="0">
                <a:effectLst/>
                <a:latin typeface="Avenir Light"/>
                <a:ea typeface="Avenir"/>
                <a:cs typeface="Avenir"/>
              </a:rPr>
              <a:t> </a:t>
            </a:r>
            <a:r>
              <a:rPr lang="es-ES" sz="1200" dirty="0" err="1">
                <a:effectLst/>
                <a:latin typeface="Avenir Light"/>
                <a:ea typeface="Avenir"/>
                <a:cs typeface="Avenir"/>
              </a:rPr>
              <a:t>doubt</a:t>
            </a:r>
            <a:r>
              <a:rPr lang="es-ES" sz="1200" dirty="0">
                <a:effectLst/>
                <a:latin typeface="Avenir Light"/>
                <a:ea typeface="Avenir"/>
                <a:cs typeface="Avenir"/>
              </a:rPr>
              <a:t> </a:t>
            </a:r>
            <a:r>
              <a:rPr lang="es-ES" sz="1200" dirty="0" err="1">
                <a:effectLst/>
                <a:latin typeface="Avenir Light"/>
                <a:ea typeface="Avenir"/>
                <a:cs typeface="Avenir"/>
              </a:rPr>
              <a:t>or</a:t>
            </a:r>
            <a:r>
              <a:rPr lang="es-ES" sz="1200" dirty="0">
                <a:effectLst/>
                <a:latin typeface="Avenir Light"/>
                <a:ea typeface="Avenir"/>
                <a:cs typeface="Avenir"/>
              </a:rPr>
              <a:t> share </a:t>
            </a:r>
            <a:r>
              <a:rPr lang="es-ES" sz="1200" dirty="0" err="1">
                <a:effectLst/>
                <a:latin typeface="Avenir Light"/>
                <a:ea typeface="Avenir"/>
                <a:cs typeface="Avenir"/>
              </a:rPr>
              <a:t>something</a:t>
            </a: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624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Develop and implement innovative practices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Develop and implement innovative practices in VET learning of traditional sectors, in particular one of the oldest job positions in Europe: shipwright</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Rejuvenating the shipwright workforce with 360 videos</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Rejuvenating the shipwright workforce attracting young learners training them with practical clues which are usually learned in workshops, this will be done with immersive learning using new appealing technologies (as videos 360 with real shipwrights –WP4)</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Increase the number of students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Increase the number of students in VET woodworking and boat carpentry – even transferring professionals from related sectors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Enhance European connections within the craft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Enhance European connections and facilitate cooperation between professionals and learners of different maritime areas, with the objective to spread knowledge and increasing common projects and possibility for learners to move around Europe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Preserve the knowledge and know-how</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Preserve practical knowledge and know-how of European shipwrights - record and </a:t>
            </a:r>
            <a:r>
              <a:rPr lang="en-US" sz="1200" dirty="0" err="1">
                <a:solidFill>
                  <a:schemeClr val="tx1"/>
                </a:solidFill>
                <a:latin typeface="Montserrat" pitchFamily="2" charset="77"/>
                <a:ea typeface="Avenir"/>
                <a:cs typeface="Avenir"/>
                <a:sym typeface="Avenir"/>
              </a:rPr>
              <a:t>digitalise</a:t>
            </a:r>
            <a:r>
              <a:rPr lang="en-US" sz="1200" dirty="0">
                <a:solidFill>
                  <a:schemeClr val="tx1"/>
                </a:solidFill>
                <a:latin typeface="Montserrat" pitchFamily="2" charset="77"/>
                <a:ea typeface="Avenir"/>
                <a:cs typeface="Avenir"/>
                <a:sym typeface="Avenir"/>
              </a:rPr>
              <a:t> interventions of current shipwrights of different maritime areas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Facilitate access to information </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Facilitate access to information irrespective of the learner's location or financial resources</a:t>
            </a: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154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And </a:t>
            </a:r>
            <a:r>
              <a:rPr lang="es-ES" sz="1200" dirty="0" err="1">
                <a:effectLst/>
                <a:latin typeface="Avenir Light"/>
                <a:ea typeface="Avenir"/>
                <a:cs typeface="Avenir"/>
              </a:rPr>
              <a:t>map</a:t>
            </a:r>
            <a:r>
              <a:rPr lang="es-ES" sz="1200" dirty="0">
                <a:effectLst/>
                <a:latin typeface="Avenir Light"/>
                <a:ea typeface="Avenir"/>
                <a:cs typeface="Avenir"/>
              </a:rPr>
              <a:t>, </a:t>
            </a:r>
            <a:r>
              <a:rPr lang="es-ES" sz="1200" dirty="0" err="1">
                <a:effectLst/>
                <a:latin typeface="Avenir Light"/>
                <a:ea typeface="Avenir"/>
                <a:cs typeface="Avenir"/>
              </a:rPr>
              <a:t>which</a:t>
            </a:r>
            <a:r>
              <a:rPr lang="es-ES" sz="1200" dirty="0">
                <a:effectLst/>
                <a:latin typeface="Avenir Light"/>
                <a:ea typeface="Avenir"/>
                <a:cs typeface="Avenir"/>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is a digital map with different stakeholders in the boatbuilding sector. There are different organisations who play an important role in boatbuilding in wood. They are shown with name, a brief description of activities and website.</a:t>
            </a: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4545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1200" dirty="0">
                <a:effectLst/>
                <a:latin typeface="Avenir Light"/>
                <a:ea typeface="Avenir"/>
                <a:cs typeface="Avenir"/>
              </a:rPr>
              <a:t>In the </a:t>
            </a:r>
            <a:r>
              <a:rPr lang="es-ES" sz="1200" dirty="0" err="1">
                <a:effectLst/>
                <a:latin typeface="Avenir Light"/>
                <a:ea typeface="Avenir"/>
                <a:cs typeface="Avenir"/>
              </a:rPr>
              <a:t>map</a:t>
            </a:r>
            <a:r>
              <a:rPr lang="es-ES" sz="1200" dirty="0">
                <a:effectLst/>
                <a:latin typeface="Avenir Light"/>
                <a:ea typeface="Avenir"/>
                <a:cs typeface="Avenir"/>
              </a:rPr>
              <a:t>, </a:t>
            </a:r>
            <a:r>
              <a:rPr lang="es-ES" sz="1200" dirty="0" err="1">
                <a:effectLst/>
                <a:latin typeface="Avenir Light"/>
                <a:ea typeface="Avenir"/>
                <a:cs typeface="Avenir"/>
              </a:rPr>
              <a:t>you</a:t>
            </a:r>
            <a:r>
              <a:rPr lang="es-ES" sz="1200" dirty="0">
                <a:effectLst/>
                <a:latin typeface="Avenir Light"/>
                <a:ea typeface="Avenir"/>
                <a:cs typeface="Avenir"/>
              </a:rPr>
              <a:t> can </a:t>
            </a:r>
            <a:r>
              <a:rPr lang="es-ES" sz="1200" dirty="0" err="1">
                <a:effectLst/>
                <a:latin typeface="Avenir Light"/>
                <a:ea typeface="Avenir"/>
                <a:cs typeface="Avenir"/>
              </a:rPr>
              <a:t>get</a:t>
            </a:r>
            <a:r>
              <a:rPr lang="es-ES" sz="1200" dirty="0">
                <a:effectLst/>
                <a:latin typeface="Avenir Light"/>
                <a:ea typeface="Avenir"/>
                <a:cs typeface="Avenir"/>
              </a:rPr>
              <a:t> </a:t>
            </a:r>
            <a:r>
              <a:rPr lang="es-ES" sz="1200" dirty="0" err="1">
                <a:effectLst/>
                <a:latin typeface="Avenir Light"/>
                <a:ea typeface="Avenir"/>
                <a:cs typeface="Avenir"/>
              </a:rPr>
              <a:t>closer</a:t>
            </a:r>
            <a:r>
              <a:rPr lang="es-ES" sz="1200" dirty="0">
                <a:effectLst/>
                <a:latin typeface="Avenir Light"/>
                <a:ea typeface="Avenir"/>
                <a:cs typeface="Avenir"/>
              </a:rPr>
              <a:t> </a:t>
            </a:r>
            <a:r>
              <a:rPr lang="es-ES" sz="1200" dirty="0" err="1">
                <a:effectLst/>
                <a:latin typeface="Avenir Light"/>
                <a:ea typeface="Avenir"/>
                <a:cs typeface="Avenir"/>
              </a:rPr>
              <a:t>to</a:t>
            </a:r>
            <a:r>
              <a:rPr lang="es-ES" sz="1200" dirty="0">
                <a:effectLst/>
                <a:latin typeface="Avenir Light"/>
                <a:ea typeface="Avenir"/>
                <a:cs typeface="Avenir"/>
              </a:rPr>
              <a:t> the </a:t>
            </a:r>
            <a:r>
              <a:rPr lang="es-ES" sz="1200" dirty="0" err="1">
                <a:effectLst/>
                <a:latin typeface="Avenir Light"/>
                <a:ea typeface="Avenir"/>
                <a:cs typeface="Avenir"/>
              </a:rPr>
              <a:t>different</a:t>
            </a:r>
            <a:r>
              <a:rPr lang="es-ES" sz="1200" dirty="0">
                <a:effectLst/>
                <a:latin typeface="Avenir Light"/>
                <a:ea typeface="Avenir"/>
                <a:cs typeface="Avenir"/>
              </a:rPr>
              <a:t> </a:t>
            </a:r>
            <a:r>
              <a:rPr lang="es-ES" sz="1200" dirty="0" err="1">
                <a:effectLst/>
                <a:latin typeface="Avenir Light"/>
                <a:ea typeface="Avenir"/>
                <a:cs typeface="Avenir"/>
              </a:rPr>
              <a:t>points</a:t>
            </a:r>
            <a:r>
              <a:rPr lang="es-ES" sz="1200" dirty="0">
                <a:effectLst/>
                <a:latin typeface="Avenir Light"/>
                <a:ea typeface="Avenir"/>
                <a:cs typeface="Avenir"/>
              </a:rPr>
              <a:t> </a:t>
            </a:r>
            <a:r>
              <a:rPr lang="es-ES" sz="1200" dirty="0" err="1">
                <a:effectLst/>
                <a:latin typeface="Avenir Light"/>
                <a:ea typeface="Avenir"/>
                <a:cs typeface="Avenir"/>
              </a:rPr>
              <a:t>which</a:t>
            </a:r>
            <a:r>
              <a:rPr lang="es-ES" sz="1200" dirty="0">
                <a:effectLst/>
                <a:latin typeface="Avenir Light"/>
                <a:ea typeface="Avenir"/>
                <a:cs typeface="Avenir"/>
              </a:rPr>
              <a:t> </a:t>
            </a:r>
            <a:r>
              <a:rPr lang="es-ES" sz="1200" dirty="0" err="1">
                <a:effectLst/>
                <a:latin typeface="Avenir Light"/>
                <a:ea typeface="Avenir"/>
                <a:cs typeface="Avenir"/>
              </a:rPr>
              <a:t>is</a:t>
            </a:r>
            <a:r>
              <a:rPr lang="es-ES" sz="1200" dirty="0">
                <a:effectLst/>
                <a:latin typeface="Avenir Light"/>
                <a:ea typeface="Avenir"/>
                <a:cs typeface="Avenir"/>
              </a:rPr>
              <a:t> a </a:t>
            </a:r>
            <a:r>
              <a:rPr lang="es-ES" sz="1200" dirty="0" err="1">
                <a:effectLst/>
                <a:latin typeface="Avenir Light"/>
                <a:ea typeface="Avenir"/>
                <a:cs typeface="Avenir"/>
              </a:rPr>
              <a:t>stakeholder</a:t>
            </a:r>
            <a:r>
              <a:rPr lang="es-ES" sz="1200" dirty="0">
                <a:effectLst/>
                <a:latin typeface="Avenir Light"/>
                <a:ea typeface="Avenir"/>
                <a:cs typeface="Avenir"/>
              </a:rPr>
              <a:t> and </a:t>
            </a:r>
            <a:r>
              <a:rPr lang="es-ES" sz="1200" dirty="0" err="1">
                <a:effectLst/>
                <a:latin typeface="Avenir Light"/>
                <a:ea typeface="Avenir"/>
                <a:cs typeface="Avenir"/>
              </a:rPr>
              <a:t>check</a:t>
            </a:r>
            <a:r>
              <a:rPr lang="es-ES" sz="1200" dirty="0">
                <a:effectLst/>
                <a:latin typeface="Avenir Light"/>
                <a:ea typeface="Avenir"/>
                <a:cs typeface="Avenir"/>
              </a:rPr>
              <a:t> </a:t>
            </a:r>
            <a:r>
              <a:rPr lang="es-ES" sz="1200" dirty="0" err="1">
                <a:effectLst/>
                <a:latin typeface="Avenir Light"/>
                <a:ea typeface="Avenir"/>
                <a:cs typeface="Avenir"/>
              </a:rPr>
              <a:t>where</a:t>
            </a:r>
            <a:r>
              <a:rPr lang="es-ES" sz="1200" dirty="0">
                <a:effectLst/>
                <a:latin typeface="Avenir Light"/>
                <a:ea typeface="Avenir"/>
                <a:cs typeface="Avenir"/>
              </a:rPr>
              <a:t> </a:t>
            </a:r>
            <a:r>
              <a:rPr lang="es-ES" sz="1200" dirty="0" err="1">
                <a:effectLst/>
                <a:latin typeface="Avenir Light"/>
                <a:ea typeface="Avenir"/>
                <a:cs typeface="Avenir"/>
              </a:rPr>
              <a:t>they</a:t>
            </a:r>
            <a:r>
              <a:rPr lang="es-ES" sz="1200" dirty="0">
                <a:effectLst/>
                <a:latin typeface="Avenir Light"/>
                <a:ea typeface="Avenir"/>
                <a:cs typeface="Avenir"/>
              </a:rPr>
              <a:t> are </a:t>
            </a:r>
            <a:r>
              <a:rPr lang="es-ES" sz="1200" dirty="0" err="1">
                <a:effectLst/>
                <a:latin typeface="Avenir Light"/>
                <a:ea typeface="Avenir"/>
                <a:cs typeface="Avenir"/>
              </a:rPr>
              <a:t>allocated</a:t>
            </a: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3743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5567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545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360° panoramic tour conceptual design document explaining the selection process of the shipyards at five</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maritime locations.</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360° panoramic tour content concept document for all yards with naming of identified information units and</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information bundles on relevant tools, machines, materials and working methods for the hotspots within the tour.</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One informative accompanying document containing a clear description of the content element types as well as the concrete contents of the information texts and illustrations. It is downloadable and printable.</a:t>
            </a:r>
          </a:p>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428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Development of a total of 5 360° panoramic tours of real shipyards from 5 different maritime locations. The virtual interior and exterior of the shipyards contain numerous hotspots as access to the learning materials. The main component consists of immersive videos in which boat builders convey their knowledge and know-how orally, as well as numerous other learning elements of different element types (photos, audios, links).</a:t>
            </a: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Development of interactive test questions of different question types with detailed feedback for learners to self-assess the level of knowledge acquired following the virtual tour of each shipyard.</a:t>
            </a:r>
          </a:p>
          <a:p>
            <a:pPr marL="342900" marR="0" lvl="0" indent="-342900" algn="l" rtl="0">
              <a:spcBef>
                <a:spcPts val="0"/>
              </a:spcBef>
              <a:spcAft>
                <a:spcPts val="0"/>
              </a:spcAft>
              <a:buClr>
                <a:schemeClr val="tx1"/>
              </a:buClr>
              <a:buFont typeface="Arial" panose="020B0604020202020204" pitchFamily="34" charset="0"/>
              <a:buChar char="•"/>
            </a:pPr>
            <a:endParaRPr lang="en-US" sz="1200" dirty="0">
              <a:effectLst/>
              <a:latin typeface="Avenir Light"/>
              <a:ea typeface="Avenir"/>
              <a:cs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1200" dirty="0">
                <a:effectLst/>
                <a:latin typeface="Avenir Light"/>
                <a:ea typeface="Avenir"/>
                <a:cs typeface="Avenir"/>
              </a:rPr>
              <a:t>WE NEED PROFESSIONALS TO VISIT TO RECORD HOW THEY ARE WORKING AND EXPLAIN THEIR JOB</a:t>
            </a:r>
          </a:p>
          <a:p>
            <a:pPr marL="342900" marR="0" lvl="0" indent="-342900" algn="l" rtl="0">
              <a:spcBef>
                <a:spcPts val="0"/>
              </a:spcBef>
              <a:spcAft>
                <a:spcPts val="0"/>
              </a:spcAft>
              <a:buClr>
                <a:schemeClr val="tx1"/>
              </a:buClr>
              <a:buFont typeface="Arial" panose="020B0604020202020204" pitchFamily="34" charset="0"/>
              <a:buChar char="•"/>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4871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7995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076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4776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135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Develop and implement innovative practices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Develop and implement innovative practices in VET learning of traditional sectors, in particular one of the oldest job positions in Europe: shipwright</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Rejuvenating the shipwright workforce with 360 videos</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Rejuvenating the shipwright workforce attracting young learners training them with practical clues which are usually learned in workshops, this will be done with immersive learning using new appealing technologies (as videos 360 with real shipwrights –WP4)</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Increase the number of students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Increase the number of students in VET woodworking and boat carpentry – even transferring professionals from related sectors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Enhance European connections within the craft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Enhance European connections and facilitate cooperation between professionals and learners of different maritime areas, with the objective to spread knowledge and increasing common projects and possibility for learners to move around Europe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Preserve the knowledge and know-how</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Preserve practical knowledge and know-how of European shipwrights - record and </a:t>
            </a:r>
            <a:r>
              <a:rPr lang="en-US" sz="1200" dirty="0" err="1">
                <a:solidFill>
                  <a:schemeClr val="tx1"/>
                </a:solidFill>
                <a:latin typeface="Montserrat" pitchFamily="2" charset="77"/>
                <a:ea typeface="Avenir"/>
                <a:cs typeface="Avenir"/>
                <a:sym typeface="Avenir"/>
              </a:rPr>
              <a:t>digitalise</a:t>
            </a:r>
            <a:r>
              <a:rPr lang="en-US" sz="1200" dirty="0">
                <a:solidFill>
                  <a:schemeClr val="tx1"/>
                </a:solidFill>
                <a:latin typeface="Montserrat" pitchFamily="2" charset="77"/>
                <a:ea typeface="Avenir"/>
                <a:cs typeface="Avenir"/>
                <a:sym typeface="Avenir"/>
              </a:rPr>
              <a:t> interventions of current shipwrights of different maritime areas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Facilitate access to information </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Facilitate access to information irrespective of the learner's location or financial resources</a:t>
            </a: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328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9098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endParaRPr lang="en-US" b="0" i="0" dirty="0">
              <a:solidFill>
                <a:srgbClr val="7A7E83"/>
              </a:solidFill>
              <a:effectLst/>
              <a:latin typeface="Inte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766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n-GB" sz="1800" dirty="0">
                <a:effectLst/>
                <a:latin typeface="Avenir Light"/>
                <a:ea typeface="Avenir"/>
                <a:cs typeface="Avenir"/>
              </a:rPr>
              <a:t> You can access to our website and know more about project, partners and results</a:t>
            </a: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245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rtl="0">
              <a:spcBef>
                <a:spcPts val="0"/>
              </a:spcBef>
              <a:spcAft>
                <a:spcPts val="0"/>
              </a:spcAft>
              <a:buClr>
                <a:schemeClr val="tx1"/>
              </a:buClr>
              <a:buFont typeface="Arial" panose="020B0604020202020204" pitchFamily="34" charset="0"/>
              <a:buChar char="•"/>
            </a:pPr>
            <a:r>
              <a:rPr lang="es-ES" sz="2000" dirty="0" err="1">
                <a:solidFill>
                  <a:schemeClr val="tx1"/>
                </a:solidFill>
                <a:latin typeface="Montserrat" pitchFamily="2" charset="77"/>
                <a:sym typeface="Avenir"/>
              </a:rPr>
              <a:t>You</a:t>
            </a:r>
            <a:r>
              <a:rPr lang="es-ES" sz="2000" dirty="0">
                <a:solidFill>
                  <a:schemeClr val="tx1"/>
                </a:solidFill>
                <a:latin typeface="Montserrat" pitchFamily="2" charset="77"/>
                <a:sym typeface="Avenir"/>
              </a:rPr>
              <a:t> can </a:t>
            </a:r>
            <a:r>
              <a:rPr lang="es-ES" sz="2000" dirty="0" err="1">
                <a:solidFill>
                  <a:schemeClr val="tx1"/>
                </a:solidFill>
                <a:latin typeface="Montserrat" pitchFamily="2" charset="77"/>
                <a:sym typeface="Avenir"/>
              </a:rPr>
              <a:t>write</a:t>
            </a:r>
            <a:r>
              <a:rPr lang="es-ES" sz="2000" dirty="0">
                <a:solidFill>
                  <a:schemeClr val="tx1"/>
                </a:solidFill>
                <a:latin typeface="Montserrat" pitchFamily="2" charset="77"/>
                <a:sym typeface="Avenir"/>
              </a:rPr>
              <a:t> me </a:t>
            </a:r>
            <a:r>
              <a:rPr lang="es-ES" sz="2000" dirty="0" err="1">
                <a:solidFill>
                  <a:schemeClr val="tx1"/>
                </a:solidFill>
                <a:latin typeface="Montserrat" pitchFamily="2" charset="77"/>
                <a:sym typeface="Avenir"/>
              </a:rPr>
              <a:t>to</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collaborate</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or</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ask</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something</a:t>
            </a:r>
            <a:r>
              <a:rPr lang="es-ES" sz="2000" dirty="0">
                <a:solidFill>
                  <a:schemeClr val="tx1"/>
                </a:solidFill>
                <a:latin typeface="Montserrat" pitchFamily="2" charset="77"/>
                <a:sym typeface="Avenir"/>
              </a:rPr>
              <a:t> </a:t>
            </a:r>
            <a:r>
              <a:rPr lang="es-ES" sz="2000" dirty="0" err="1">
                <a:solidFill>
                  <a:schemeClr val="tx1"/>
                </a:solidFill>
                <a:latin typeface="Montserrat" pitchFamily="2" charset="77"/>
                <a:sym typeface="Avenir"/>
              </a:rPr>
              <a:t>about</a:t>
            </a:r>
            <a:r>
              <a:rPr lang="es-ES" sz="2000" dirty="0">
                <a:solidFill>
                  <a:schemeClr val="tx1"/>
                </a:solidFill>
                <a:latin typeface="Montserrat" pitchFamily="2" charset="77"/>
                <a:sym typeface="Avenir"/>
              </a:rPr>
              <a:t> the </a:t>
            </a:r>
            <a:r>
              <a:rPr lang="es-ES" sz="2000" dirty="0" err="1">
                <a:solidFill>
                  <a:schemeClr val="tx1"/>
                </a:solidFill>
                <a:latin typeface="Montserrat" pitchFamily="2" charset="77"/>
                <a:sym typeface="Avenir"/>
              </a:rPr>
              <a:t>project</a:t>
            </a:r>
            <a:endParaRPr lang="en-US" sz="2000" dirty="0">
              <a:solidFill>
                <a:schemeClr val="tx1"/>
              </a:solidFill>
              <a:latin typeface="Montserrat" pitchFamily="2" charset="77"/>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656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Develop and implement innovative practices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Develop and implement innovative practices in VET learning of traditional sectors, in particular one of the oldest job positions in Europe: shipwright</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Rejuvenating the shipwright workforce with 360 videos</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Rejuvenating the shipwright workforce attracting young learners training them with practical clues which are usually learned in workshops, this will be done with immersive learning using new appealing technologies (as videos 360 with real shipwrights –WP4)</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Increase the number of students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Increase the number of students in VET woodworking and boat carpentry – even transferring professionals from related sectors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Enhance European connections within the craft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Enhance European connections and facilitate cooperation between professionals and learners of different maritime areas, with the objective to spread knowledge and increasing common projects and possibility for learners to move around Europe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Preserve the knowledge and know-how</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Preserve practical knowledge and know-how of European shipwrights - record and </a:t>
            </a:r>
            <a:r>
              <a:rPr lang="en-US" sz="1200" dirty="0" err="1">
                <a:solidFill>
                  <a:schemeClr val="tx1"/>
                </a:solidFill>
                <a:latin typeface="Montserrat" pitchFamily="2" charset="77"/>
                <a:ea typeface="Avenir"/>
                <a:cs typeface="Avenir"/>
                <a:sym typeface="Avenir"/>
              </a:rPr>
              <a:t>digitalise</a:t>
            </a:r>
            <a:r>
              <a:rPr lang="en-US" sz="1200" dirty="0">
                <a:solidFill>
                  <a:schemeClr val="tx1"/>
                </a:solidFill>
                <a:latin typeface="Montserrat" pitchFamily="2" charset="77"/>
                <a:ea typeface="Avenir"/>
                <a:cs typeface="Avenir"/>
                <a:sym typeface="Avenir"/>
              </a:rPr>
              <a:t> interventions of current shipwrights of different maritime areas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Facilitate access to information </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Facilitate access to information irrespective of the learner's location or financial resources</a:t>
            </a: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43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Develop and implement innovative practices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Develop and implement innovative practices in VET learning of traditional sectors, in particular one of the oldest job positions in Europe: shipwright</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Rejuvenating the shipwright workforce with 360 videos</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Rejuvenating the shipwright workforce attracting young learners training them with practical clues which are usually learned in workshops, this will be done with immersive learning using new appealing technologies (as videos 360 with real shipwrights –WP4)</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Increase the number of students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Increase the number of students in VET woodworking and boat carpentry – even transferring professionals from related sectors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Enhance European connections within the craft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Enhance European connections and facilitate cooperation between professionals and learners of different maritime areas, with the objective to spread knowledge and increasing common projects and possibility for learners to move around Europe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Preserve the knowledge and know-how</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Preserve practical knowledge and know-how of European shipwrights - record and </a:t>
            </a:r>
            <a:r>
              <a:rPr lang="en-US" sz="1200" dirty="0" err="1">
                <a:solidFill>
                  <a:schemeClr val="tx1"/>
                </a:solidFill>
                <a:latin typeface="Montserrat" pitchFamily="2" charset="77"/>
                <a:ea typeface="Avenir"/>
                <a:cs typeface="Avenir"/>
                <a:sym typeface="Avenir"/>
              </a:rPr>
              <a:t>digitalise</a:t>
            </a:r>
            <a:r>
              <a:rPr lang="en-US" sz="1200" dirty="0">
                <a:solidFill>
                  <a:schemeClr val="tx1"/>
                </a:solidFill>
                <a:latin typeface="Montserrat" pitchFamily="2" charset="77"/>
                <a:ea typeface="Avenir"/>
                <a:cs typeface="Avenir"/>
                <a:sym typeface="Avenir"/>
              </a:rPr>
              <a:t> interventions of current shipwrights of different maritime areas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Facilitate access to information </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Facilitate access to information irrespective of the learner's location or financial resources</a:t>
            </a: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93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Develop and implement innovative practices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Develop and implement innovative practices in VET learning of traditional sectors, in particular one of the oldest job positions in Europe: shipwright</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Rejuvenating the shipwright workforce with 360 videos</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Rejuvenating the shipwright workforce attracting young learners training them with practical clues which are usually learned in workshops, this will be done with immersive learning using new appealing technologies (as videos 360 with real shipwrights –WP4)</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Increase the number of students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Increase the number of students in VET woodworking and boat carpentry – even transferring professionals from related sectors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Enhance European connections within the craft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Enhance European connections and facilitate cooperation between professionals and learners of different maritime areas, with the objective to spread knowledge and increasing common projects and possibility for learners to move around Europe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Preserve the knowledge and know-how</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Preserve practical knowledge and know-how of European shipwrights - record and </a:t>
            </a:r>
            <a:r>
              <a:rPr lang="en-US" sz="1200" dirty="0" err="1">
                <a:solidFill>
                  <a:schemeClr val="tx1"/>
                </a:solidFill>
                <a:latin typeface="Montserrat" pitchFamily="2" charset="77"/>
                <a:ea typeface="Avenir"/>
                <a:cs typeface="Avenir"/>
                <a:sym typeface="Avenir"/>
              </a:rPr>
              <a:t>digitalise</a:t>
            </a:r>
            <a:r>
              <a:rPr lang="en-US" sz="1200" dirty="0">
                <a:solidFill>
                  <a:schemeClr val="tx1"/>
                </a:solidFill>
                <a:latin typeface="Montserrat" pitchFamily="2" charset="77"/>
                <a:ea typeface="Avenir"/>
                <a:cs typeface="Avenir"/>
                <a:sym typeface="Avenir"/>
              </a:rPr>
              <a:t> interventions of current shipwrights of different maritime areas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Facilitate access to information </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Facilitate access to information irrespective of the learner's location or financial resources</a:t>
            </a: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28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Develop and implement innovative practices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Develop and implement innovative practices in VET learning of traditional sectors, in particular one of the oldest job positions in Europe: shipwright</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Rejuvenating the shipwright workforce with 360 videos</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Rejuvenating the shipwright workforce attracting young learners training them with practical clues which are usually learned in workshops, this will be done with immersive learning using new appealing technologies (as videos 360 with real shipwrights –WP4)</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Increase the number of students in shipwright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Increase the number of students in VET woodworking and boat carpentry – even transferring professionals from related sectors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Enhance European connections within the craft</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Enhance European connections and facilitate cooperation between professionals and learners of different maritime areas, with the objective to spread knowledge and increasing common projects and possibility for learners to move around Europe</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Preserve the knowledge and know-how</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Preserve practical knowledge and know-how of European shipwrights - record and </a:t>
            </a:r>
            <a:r>
              <a:rPr lang="en-US" sz="1200" dirty="0" err="1">
                <a:solidFill>
                  <a:schemeClr val="tx1"/>
                </a:solidFill>
                <a:latin typeface="Montserrat" pitchFamily="2" charset="77"/>
                <a:ea typeface="Avenir"/>
                <a:cs typeface="Avenir"/>
                <a:sym typeface="Avenir"/>
              </a:rPr>
              <a:t>digitalise</a:t>
            </a:r>
            <a:r>
              <a:rPr lang="en-US" sz="1200" dirty="0">
                <a:solidFill>
                  <a:schemeClr val="tx1"/>
                </a:solidFill>
                <a:latin typeface="Montserrat" pitchFamily="2" charset="77"/>
                <a:ea typeface="Avenir"/>
                <a:cs typeface="Avenir"/>
                <a:sym typeface="Avenir"/>
              </a:rPr>
              <a:t> interventions of current shipwrights of different maritime areas</a:t>
            </a:r>
          </a:p>
          <a:p>
            <a:pPr marL="342900" marR="0" lvl="0" indent="-342900" algn="l" defTabSz="914400" rtl="0" eaLnBrk="1" fontAlgn="auto" latinLnBrk="0" hangingPunct="1">
              <a:lnSpc>
                <a:spcPct val="100000"/>
              </a:lnSpc>
              <a:spcBef>
                <a:spcPts val="0"/>
              </a:spcBef>
              <a:spcAft>
                <a:spcPts val="0"/>
              </a:spcAft>
              <a:buClr>
                <a:schemeClr val="tx1"/>
              </a:buClr>
              <a:buSzPts val="1400"/>
              <a:buFont typeface="Arial" panose="020B0604020202020204" pitchFamily="34" charset="0"/>
              <a:buChar char="•"/>
              <a:tabLst/>
              <a:defRPr/>
            </a:pPr>
            <a:r>
              <a:rPr lang="en-US" sz="1200" b="1" dirty="0">
                <a:solidFill>
                  <a:schemeClr val="tx1"/>
                </a:solidFill>
                <a:latin typeface="Montserrat" pitchFamily="2" charset="77"/>
                <a:ea typeface="Avenir"/>
                <a:cs typeface="Avenir"/>
                <a:sym typeface="Avenir"/>
              </a:rPr>
              <a:t>Facilitate access to information </a:t>
            </a:r>
          </a:p>
          <a:p>
            <a:pPr marL="457200" marR="0" lvl="1" indent="0" algn="l" rtl="0">
              <a:spcBef>
                <a:spcPts val="0"/>
              </a:spcBef>
              <a:spcAft>
                <a:spcPts val="0"/>
              </a:spcAft>
              <a:buClr>
                <a:schemeClr val="tx1"/>
              </a:buClr>
              <a:buFont typeface="Arial" panose="020B0604020202020204" pitchFamily="34" charset="0"/>
              <a:buNone/>
            </a:pPr>
            <a:r>
              <a:rPr lang="en-US" sz="1200" dirty="0">
                <a:solidFill>
                  <a:schemeClr val="tx1"/>
                </a:solidFill>
                <a:latin typeface="Montserrat" pitchFamily="2" charset="77"/>
                <a:ea typeface="Avenir"/>
                <a:cs typeface="Avenir"/>
                <a:sym typeface="Avenir"/>
              </a:rPr>
              <a:t>Facilitate access to information irrespective of the learner's location or financial resources</a:t>
            </a:r>
          </a:p>
          <a:p>
            <a:pPr marL="342900" marR="0" lvl="0" indent="-342900" algn="l" rtl="0">
              <a:spcBef>
                <a:spcPts val="0"/>
              </a:spcBef>
              <a:spcAft>
                <a:spcPts val="0"/>
              </a:spcAft>
              <a:buClr>
                <a:schemeClr val="tx1"/>
              </a:buClr>
              <a:buFont typeface="Arial" panose="020B0604020202020204" pitchFamily="34" charset="0"/>
              <a:buChar char="•"/>
            </a:pPr>
            <a:endParaRPr lang="en-US" sz="1200" dirty="0">
              <a:solidFill>
                <a:schemeClr val="tx1"/>
              </a:solidFill>
              <a:latin typeface="Montserrat" pitchFamily="2" charset="77"/>
              <a:ea typeface="Avenir"/>
              <a:cs typeface="Avenir"/>
              <a:sym typeface="Avenir"/>
            </a:endParaRPr>
          </a:p>
          <a:p>
            <a:pPr algn="just">
              <a:spcBef>
                <a:spcPts val="600"/>
              </a:spcBef>
              <a:spcAft>
                <a:spcPts val="600"/>
              </a:spcAft>
            </a:pPr>
            <a:endParaRPr lang="es-ES" sz="1200" dirty="0">
              <a:effectLst/>
              <a:latin typeface="Avenir Light"/>
              <a:ea typeface="Avenir"/>
              <a:cs typeface="Avenir"/>
            </a:endParaRPr>
          </a:p>
        </p:txBody>
      </p:sp>
      <p:sp>
        <p:nvSpPr>
          <p:cNvPr id="40" name="Google Shape;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968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0"/>
        <p:cNvGrpSpPr/>
        <p:nvPr/>
      </p:nvGrpSpPr>
      <p:grpSpPr>
        <a:xfrm>
          <a:off x="0" y="0"/>
          <a:ext cx="0" cy="0"/>
          <a:chOff x="0" y="0"/>
          <a:chExt cx="0" cy="0"/>
        </a:xfrm>
      </p:grpSpPr>
      <p:pic>
        <p:nvPicPr>
          <p:cNvPr id="6" name="Immagine 5">
            <a:extLst>
              <a:ext uri="{FF2B5EF4-FFF2-40B4-BE49-F238E27FC236}">
                <a16:creationId xmlns:a16="http://schemas.microsoft.com/office/drawing/2014/main" id="{CF5D1AD6-218D-059A-1254-272A60410752}"/>
              </a:ext>
            </a:extLst>
          </p:cNvPr>
          <p:cNvPicPr>
            <a:picLocks noChangeAspect="1"/>
          </p:cNvPicPr>
          <p:nvPr userDrawn="1"/>
        </p:nvPicPr>
        <p:blipFill>
          <a:blip r:embed="rId2"/>
          <a:src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p:cSld name="Diapositiva titolo">
    <p:bg>
      <p:bgPr>
        <a:solidFill>
          <a:srgbClr val="4D6883"/>
        </a:solidFill>
        <a:effectLst/>
      </p:bgPr>
    </p:bg>
    <p:spTree>
      <p:nvGrpSpPr>
        <p:cNvPr id="1" name="Shape 17"/>
        <p:cNvGrpSpPr/>
        <p:nvPr/>
      </p:nvGrpSpPr>
      <p:grpSpPr>
        <a:xfrm>
          <a:off x="0" y="0"/>
          <a:ext cx="0" cy="0"/>
          <a:chOff x="0" y="0"/>
          <a:chExt cx="0" cy="0"/>
        </a:xfrm>
      </p:grpSpPr>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yout personalizzato">
  <p:cSld name="Layout personalizzato">
    <p:bg>
      <p:bgRef idx="1002">
        <a:schemeClr val="bg1"/>
      </p:bgRef>
    </p:bg>
    <p:spTree>
      <p:nvGrpSpPr>
        <p:cNvPr id="1" name="Shape 19"/>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Layout personalizzato">
  <p:cSld name="1_Layout personalizzato">
    <p:spTree>
      <p:nvGrpSpPr>
        <p:cNvPr id="1" name="Shape 23"/>
        <p:cNvGrpSpPr/>
        <p:nvPr/>
      </p:nvGrpSpPr>
      <p:grpSpPr>
        <a:xfrm>
          <a:off x="0" y="0"/>
          <a:ext cx="0" cy="0"/>
          <a:chOff x="0" y="0"/>
          <a:chExt cx="0" cy="0"/>
        </a:xfrm>
      </p:grpSpPr>
      <p:pic>
        <p:nvPicPr>
          <p:cNvPr id="3" name="Immagine 2">
            <a:extLst>
              <a:ext uri="{FF2B5EF4-FFF2-40B4-BE49-F238E27FC236}">
                <a16:creationId xmlns:a16="http://schemas.microsoft.com/office/drawing/2014/main" id="{F6BB7F27-0710-38F1-E856-681EE7A92681}"/>
              </a:ext>
            </a:extLst>
          </p:cNvPr>
          <p:cNvPicPr>
            <a:picLocks noChangeAspect="1"/>
          </p:cNvPicPr>
          <p:nvPr userDrawn="1"/>
        </p:nvPicPr>
        <p:blipFill>
          <a:blip r:embed="rId2"/>
          <a:src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emf"/><Relationship Id="rId4" Type="http://schemas.openxmlformats.org/officeDocument/2006/relationships/image" Target="../media/image47.png"/><Relationship Id="rId9" Type="http://schemas.openxmlformats.org/officeDocument/2006/relationships/image" Target="../media/image52.png"/></Relationships>
</file>

<file path=ppt/slides/_rels/slide4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34.pn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32.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1"/>
          <p:cNvSpPr/>
          <p:nvPr/>
        </p:nvSpPr>
        <p:spPr>
          <a:xfrm>
            <a:off x="191911" y="5920866"/>
            <a:ext cx="2336800" cy="30777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1400" b="0" i="0" u="none" strike="noStrike" cap="none" dirty="0">
                <a:solidFill>
                  <a:schemeClr val="bg1"/>
                </a:solidFill>
                <a:latin typeface="Montserrat" pitchFamily="2" charset="77"/>
                <a:ea typeface="Avenir"/>
                <a:cs typeface="Avenir"/>
                <a:sym typeface="Avenir"/>
              </a:rPr>
              <a:t>Palermo, Date</a:t>
            </a:r>
            <a:endParaRPr dirty="0">
              <a:solidFill>
                <a:schemeClr val="bg1"/>
              </a:solidFill>
              <a:latin typeface="Montserrat" pitchFamily="2" charset="77"/>
            </a:endParaRPr>
          </a:p>
        </p:txBody>
      </p:sp>
      <p:sp>
        <p:nvSpPr>
          <p:cNvPr id="3" name="Google Shape;42;p2">
            <a:extLst>
              <a:ext uri="{FF2B5EF4-FFF2-40B4-BE49-F238E27FC236}">
                <a16:creationId xmlns:a16="http://schemas.microsoft.com/office/drawing/2014/main" id="{ECFC410C-4EBE-E870-7F35-759544C3DD87}"/>
              </a:ext>
            </a:extLst>
          </p:cNvPr>
          <p:cNvSpPr txBox="1"/>
          <p:nvPr/>
        </p:nvSpPr>
        <p:spPr>
          <a:xfrm>
            <a:off x="1106311" y="4351379"/>
            <a:ext cx="10339774" cy="70784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4000" b="1" u="none" strike="noStrike" cap="none" dirty="0">
                <a:solidFill>
                  <a:schemeClr val="bg1"/>
                </a:solidFill>
                <a:latin typeface="Baskerville SemiBold" panose="02020502070401020303" pitchFamily="18" charset="0"/>
                <a:ea typeface="Baskerville SemiBold" panose="02020502070401020303" pitchFamily="18" charset="0"/>
                <a:cs typeface="Avenir"/>
                <a:sym typeface="Avenir"/>
              </a:rPr>
              <a:t> </a:t>
            </a:r>
            <a:r>
              <a:rPr lang="it-IT" sz="4000" b="1" dirty="0" err="1">
                <a:solidFill>
                  <a:schemeClr val="bg1"/>
                </a:solidFill>
                <a:latin typeface="Baskerville SemiBold" panose="02020502070401020303" pitchFamily="18" charset="0"/>
                <a:ea typeface="Baskerville SemiBold" panose="02020502070401020303" pitchFamily="18" charset="0"/>
                <a:cs typeface="Avenir"/>
                <a:sym typeface="Avenir"/>
              </a:rPr>
              <a:t>Islands</a:t>
            </a:r>
            <a:r>
              <a:rPr lang="it-IT" sz="4000" b="1" dirty="0">
                <a:solidFill>
                  <a:schemeClr val="bg1"/>
                </a:solidFill>
                <a:latin typeface="Baskerville SemiBold" panose="02020502070401020303" pitchFamily="18" charset="0"/>
                <a:ea typeface="Baskerville SemiBold" panose="02020502070401020303" pitchFamily="18" charset="0"/>
                <a:cs typeface="Avenir"/>
                <a:sym typeface="Avenir"/>
              </a:rPr>
              <a:t> </a:t>
            </a:r>
            <a:r>
              <a:rPr lang="it-IT" sz="4000" b="1" u="none" strike="noStrike" cap="none" dirty="0">
                <a:solidFill>
                  <a:schemeClr val="bg1"/>
                </a:solidFill>
                <a:latin typeface="Baskerville SemiBold" panose="02020502070401020303" pitchFamily="18" charset="0"/>
                <a:ea typeface="Baskerville SemiBold" panose="02020502070401020303" pitchFamily="18" charset="0"/>
                <a:cs typeface="Avenir"/>
                <a:sym typeface="Avenir"/>
              </a:rPr>
              <a:t>online workshop</a:t>
            </a:r>
            <a:endParaRPr sz="4000" b="1" dirty="0">
              <a:solidFill>
                <a:schemeClr val="bg1"/>
              </a:solidFill>
              <a:latin typeface="Baskerville SemiBold" panose="02020502070401020303" pitchFamily="18" charset="0"/>
              <a:ea typeface="Baskerville SemiBold" panose="02020502070401020303" pitchFamily="18" charset="0"/>
            </a:endParaRPr>
          </a:p>
        </p:txBody>
      </p:sp>
      <p:sp>
        <p:nvSpPr>
          <p:cNvPr id="2" name="Google Shape;42;p2">
            <a:extLst>
              <a:ext uri="{FF2B5EF4-FFF2-40B4-BE49-F238E27FC236}">
                <a16:creationId xmlns:a16="http://schemas.microsoft.com/office/drawing/2014/main" id="{38A9690C-EBB8-E486-AB2D-82E850EFCF2B}"/>
              </a:ext>
            </a:extLst>
          </p:cNvPr>
          <p:cNvSpPr txBox="1"/>
          <p:nvPr/>
        </p:nvSpPr>
        <p:spPr>
          <a:xfrm>
            <a:off x="1106311" y="5029615"/>
            <a:ext cx="10339774" cy="33851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600" b="1" dirty="0">
                <a:solidFill>
                  <a:schemeClr val="bg1"/>
                </a:solidFill>
                <a:latin typeface="Baskerville SemiBold" panose="02020502070401020303" pitchFamily="18" charset="0"/>
                <a:ea typeface="Baskerville SemiBold" panose="02020502070401020303" pitchFamily="18" charset="0"/>
                <a:sym typeface="Avenir"/>
              </a:rPr>
              <a:t>Held by CEIPES , 13/10/2023</a:t>
            </a:r>
            <a:endParaRPr sz="1600" b="1" dirty="0">
              <a:solidFill>
                <a:schemeClr val="bg1"/>
              </a:solidFill>
              <a:latin typeface="Baskerville SemiBold" panose="02020502070401020303" pitchFamily="18" charset="0"/>
              <a:ea typeface="Baskerville SemiBold" panose="02020502070401020303"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359834" y="2569360"/>
            <a:ext cx="11019366" cy="31700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Creation and release a portal 2.0 as a collaborative tool where learners and shipwright professionals could have contact and could share their different ideas, projects, doubts with other learners and professionals around Europe.</a:t>
            </a:r>
          </a:p>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a:p>
            <a:pPr marR="0" lvl="0" algn="l" rtl="0">
              <a:spcBef>
                <a:spcPts val="0"/>
              </a:spcBef>
              <a:spcAft>
                <a:spcPts val="0"/>
              </a:spcAft>
              <a:buClr>
                <a:schemeClr val="tx1"/>
              </a:buClr>
            </a:pPr>
            <a:r>
              <a:rPr lang="en-US" sz="2000" dirty="0">
                <a:solidFill>
                  <a:schemeClr val="tx1"/>
                </a:solidFill>
                <a:latin typeface="Montserrat" pitchFamily="2" charset="77"/>
                <a:sym typeface="Avenir"/>
              </a:rPr>
              <a:t>3 MAIN NODES:</a:t>
            </a:r>
          </a:p>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Shipwright-learners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Shipwright-shipyards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Shipwright-shipwright</a:t>
            </a:r>
          </a:p>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44387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639234" y="3188993"/>
            <a:ext cx="11019366" cy="224672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In each node:</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A general forum</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Specific forums of important topics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A question and answers area</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A sharing collaborative space</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A notice board with learning or professional opportunities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Possibility of sending and receiving messages</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810420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1366895" y="3604512"/>
            <a:ext cx="11019366"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The link to the portal is </a:t>
            </a:r>
          </a:p>
          <a:p>
            <a:pPr marR="0" lvl="0" algn="l" rtl="0">
              <a:spcBef>
                <a:spcPts val="0"/>
              </a:spcBef>
              <a:spcAft>
                <a:spcPts val="0"/>
              </a:spcAft>
              <a:buClr>
                <a:schemeClr val="tx1"/>
              </a:buClr>
            </a:pPr>
            <a:r>
              <a:rPr lang="en-US" sz="2000" dirty="0">
                <a:solidFill>
                  <a:schemeClr val="tx1"/>
                </a:solidFill>
                <a:latin typeface="Montserrat" pitchFamily="2" charset="77"/>
                <a:sym typeface="Avenir"/>
              </a:rPr>
              <a:t>https://ahod360.infoproject.eu/community</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5E2A133A-B2A3-0CDF-2E89-CA6B051C8116}"/>
              </a:ext>
            </a:extLst>
          </p:cNvPr>
          <p:cNvPicPr>
            <a:picLocks noChangeAspect="1"/>
          </p:cNvPicPr>
          <p:nvPr/>
        </p:nvPicPr>
        <p:blipFill>
          <a:blip r:embed="rId4"/>
          <a:stretch>
            <a:fillRect/>
          </a:stretch>
        </p:blipFill>
        <p:spPr>
          <a:xfrm>
            <a:off x="8461728" y="2545643"/>
            <a:ext cx="2808000" cy="2808000"/>
          </a:xfrm>
          <a:prstGeom prst="rect">
            <a:avLst/>
          </a:prstGeom>
        </p:spPr>
      </p:pic>
    </p:spTree>
    <p:extLst>
      <p:ext uri="{BB962C8B-B14F-4D97-AF65-F5344CB8AC3E}">
        <p14:creationId xmlns:p14="http://schemas.microsoft.com/office/powerpoint/2010/main" val="13124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1766979" y="2191720"/>
            <a:ext cx="11019366"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The link to the portal is </a:t>
            </a:r>
          </a:p>
          <a:p>
            <a:pPr marR="0" lvl="0" algn="l" rtl="0">
              <a:spcBef>
                <a:spcPts val="0"/>
              </a:spcBef>
              <a:spcAft>
                <a:spcPts val="0"/>
              </a:spcAft>
              <a:buClr>
                <a:schemeClr val="tx1"/>
              </a:buClr>
            </a:pPr>
            <a:r>
              <a:rPr lang="en-US" sz="2000" dirty="0">
                <a:solidFill>
                  <a:schemeClr val="tx1"/>
                </a:solidFill>
                <a:latin typeface="Montserrat" pitchFamily="2" charset="77"/>
                <a:sym typeface="Avenir"/>
              </a:rPr>
              <a:t>https://ahod360.infoproject.eu/community</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5E2A133A-B2A3-0CDF-2E89-CA6B051C8116}"/>
              </a:ext>
            </a:extLst>
          </p:cNvPr>
          <p:cNvPicPr>
            <a:picLocks noChangeAspect="1"/>
          </p:cNvPicPr>
          <p:nvPr/>
        </p:nvPicPr>
        <p:blipFill>
          <a:blip r:embed="rId4"/>
          <a:stretch>
            <a:fillRect/>
          </a:stretch>
        </p:blipFill>
        <p:spPr>
          <a:xfrm>
            <a:off x="8461728" y="2545643"/>
            <a:ext cx="2808000" cy="2808000"/>
          </a:xfrm>
          <a:prstGeom prst="rect">
            <a:avLst/>
          </a:prstGeom>
        </p:spPr>
      </p:pic>
      <p:pic>
        <p:nvPicPr>
          <p:cNvPr id="3" name="Imagen 2">
            <a:extLst>
              <a:ext uri="{FF2B5EF4-FFF2-40B4-BE49-F238E27FC236}">
                <a16:creationId xmlns:a16="http://schemas.microsoft.com/office/drawing/2014/main" id="{E346F66C-3E96-1E16-56E5-C02D2504FE56}"/>
              </a:ext>
            </a:extLst>
          </p:cNvPr>
          <p:cNvPicPr>
            <a:picLocks noChangeAspect="1"/>
          </p:cNvPicPr>
          <p:nvPr/>
        </p:nvPicPr>
        <p:blipFill>
          <a:blip r:embed="rId5"/>
          <a:stretch>
            <a:fillRect/>
          </a:stretch>
        </p:blipFill>
        <p:spPr>
          <a:xfrm>
            <a:off x="612990" y="2931458"/>
            <a:ext cx="7152017" cy="3750618"/>
          </a:xfrm>
          <a:prstGeom prst="rect">
            <a:avLst/>
          </a:prstGeom>
        </p:spPr>
      </p:pic>
    </p:spTree>
    <p:extLst>
      <p:ext uri="{BB962C8B-B14F-4D97-AF65-F5344CB8AC3E}">
        <p14:creationId xmlns:p14="http://schemas.microsoft.com/office/powerpoint/2010/main" val="2100059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1170079" y="2191720"/>
            <a:ext cx="11019366" cy="707846"/>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To register on the portal is </a:t>
            </a:r>
          </a:p>
          <a:p>
            <a:pPr marR="0" lvl="0" algn="l" rtl="0">
              <a:spcBef>
                <a:spcPts val="0"/>
              </a:spcBef>
              <a:spcAft>
                <a:spcPts val="0"/>
              </a:spcAft>
              <a:buClr>
                <a:schemeClr val="tx1"/>
              </a:buClr>
            </a:pPr>
            <a:r>
              <a:rPr lang="en-US" sz="2000" dirty="0">
                <a:solidFill>
                  <a:schemeClr val="tx1"/>
                </a:solidFill>
                <a:latin typeface="Montserrat" pitchFamily="2" charset="77"/>
                <a:sym typeface="Avenir"/>
              </a:rPr>
              <a:t>https://ahod360.infoproject.eu/community/register/</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11" name="Imagen 10">
            <a:extLst>
              <a:ext uri="{FF2B5EF4-FFF2-40B4-BE49-F238E27FC236}">
                <a16:creationId xmlns:a16="http://schemas.microsoft.com/office/drawing/2014/main" id="{55C69A99-44FE-5C02-D7B4-4682F7F7D834}"/>
              </a:ext>
            </a:extLst>
          </p:cNvPr>
          <p:cNvPicPr>
            <a:picLocks noChangeAspect="1"/>
          </p:cNvPicPr>
          <p:nvPr/>
        </p:nvPicPr>
        <p:blipFill>
          <a:blip r:embed="rId4"/>
          <a:stretch>
            <a:fillRect/>
          </a:stretch>
        </p:blipFill>
        <p:spPr>
          <a:xfrm>
            <a:off x="8778600" y="3047087"/>
            <a:ext cx="2880000" cy="2880000"/>
          </a:xfrm>
          <a:prstGeom prst="rect">
            <a:avLst/>
          </a:prstGeom>
        </p:spPr>
      </p:pic>
      <p:pic>
        <p:nvPicPr>
          <p:cNvPr id="12" name="Imagen 11">
            <a:extLst>
              <a:ext uri="{FF2B5EF4-FFF2-40B4-BE49-F238E27FC236}">
                <a16:creationId xmlns:a16="http://schemas.microsoft.com/office/drawing/2014/main" id="{2A8812C9-4C4D-9CD5-FDEA-3EEC79B1E560}"/>
              </a:ext>
            </a:extLst>
          </p:cNvPr>
          <p:cNvPicPr>
            <a:picLocks noChangeAspect="1"/>
          </p:cNvPicPr>
          <p:nvPr/>
        </p:nvPicPr>
        <p:blipFill>
          <a:blip r:embed="rId5"/>
          <a:stretch>
            <a:fillRect/>
          </a:stretch>
        </p:blipFill>
        <p:spPr>
          <a:xfrm>
            <a:off x="534250" y="2899566"/>
            <a:ext cx="7947321" cy="3780000"/>
          </a:xfrm>
          <a:prstGeom prst="rect">
            <a:avLst/>
          </a:prstGeom>
        </p:spPr>
      </p:pic>
      <p:cxnSp>
        <p:nvCxnSpPr>
          <p:cNvPr id="13" name="Gerade Verbindung mit Pfeil 11">
            <a:extLst>
              <a:ext uri="{FF2B5EF4-FFF2-40B4-BE49-F238E27FC236}">
                <a16:creationId xmlns:a16="http://schemas.microsoft.com/office/drawing/2014/main" id="{BAB9BA7D-081B-5AC9-CF5A-6B3B1EBC8C68}"/>
              </a:ext>
            </a:extLst>
          </p:cNvPr>
          <p:cNvCxnSpPr>
            <a:cxnSpLocks/>
          </p:cNvCxnSpPr>
          <p:nvPr/>
        </p:nvCxnSpPr>
        <p:spPr>
          <a:xfrm>
            <a:off x="5713354" y="3047087"/>
            <a:ext cx="1609327" cy="1114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14" name="Ellipse 6">
            <a:extLst>
              <a:ext uri="{FF2B5EF4-FFF2-40B4-BE49-F238E27FC236}">
                <a16:creationId xmlns:a16="http://schemas.microsoft.com/office/drawing/2014/main" id="{D1AC9A7A-FE91-C512-30ED-4C91EDA8CF75}"/>
              </a:ext>
            </a:extLst>
          </p:cNvPr>
          <p:cNvSpPr/>
          <p:nvPr/>
        </p:nvSpPr>
        <p:spPr>
          <a:xfrm>
            <a:off x="7366379" y="3015967"/>
            <a:ext cx="612451" cy="25908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115138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BD7AED35-D0F3-CF93-21E1-71943B68ED32}"/>
              </a:ext>
            </a:extLst>
          </p:cNvPr>
          <p:cNvPicPr>
            <a:picLocks noChangeAspect="1"/>
          </p:cNvPicPr>
          <p:nvPr/>
        </p:nvPicPr>
        <p:blipFill>
          <a:blip r:embed="rId4"/>
          <a:stretch>
            <a:fillRect/>
          </a:stretch>
        </p:blipFill>
        <p:spPr>
          <a:xfrm>
            <a:off x="945776" y="2142000"/>
            <a:ext cx="10300447" cy="4608000"/>
          </a:xfrm>
          <a:prstGeom prst="rect">
            <a:avLst/>
          </a:prstGeom>
        </p:spPr>
      </p:pic>
    </p:spTree>
    <p:extLst>
      <p:ext uri="{BB962C8B-B14F-4D97-AF65-F5344CB8AC3E}">
        <p14:creationId xmlns:p14="http://schemas.microsoft.com/office/powerpoint/2010/main" val="3463459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BBFA46CB-7A7A-A6B6-9F4B-A24B5083482B}"/>
              </a:ext>
            </a:extLst>
          </p:cNvPr>
          <p:cNvPicPr>
            <a:picLocks noChangeAspect="1"/>
          </p:cNvPicPr>
          <p:nvPr/>
        </p:nvPicPr>
        <p:blipFill>
          <a:blip r:embed="rId4"/>
          <a:stretch>
            <a:fillRect/>
          </a:stretch>
        </p:blipFill>
        <p:spPr>
          <a:xfrm>
            <a:off x="825504" y="3052358"/>
            <a:ext cx="10725855" cy="2520000"/>
          </a:xfrm>
          <a:prstGeom prst="rect">
            <a:avLst/>
          </a:prstGeom>
        </p:spPr>
      </p:pic>
    </p:spTree>
    <p:extLst>
      <p:ext uri="{BB962C8B-B14F-4D97-AF65-F5344CB8AC3E}">
        <p14:creationId xmlns:p14="http://schemas.microsoft.com/office/powerpoint/2010/main" val="391160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5" name="Imagen 4">
            <a:extLst>
              <a:ext uri="{FF2B5EF4-FFF2-40B4-BE49-F238E27FC236}">
                <a16:creationId xmlns:a16="http://schemas.microsoft.com/office/drawing/2014/main" id="{D107DEC5-B424-B68A-388D-13C7B3913662}"/>
              </a:ext>
            </a:extLst>
          </p:cNvPr>
          <p:cNvPicPr>
            <a:picLocks noChangeAspect="1"/>
          </p:cNvPicPr>
          <p:nvPr/>
        </p:nvPicPr>
        <p:blipFill>
          <a:blip r:embed="rId4"/>
          <a:stretch>
            <a:fillRect/>
          </a:stretch>
        </p:blipFill>
        <p:spPr>
          <a:xfrm>
            <a:off x="1072591" y="3230632"/>
            <a:ext cx="10046817" cy="1764000"/>
          </a:xfrm>
          <a:prstGeom prst="rect">
            <a:avLst/>
          </a:prstGeom>
        </p:spPr>
      </p:pic>
    </p:spTree>
    <p:extLst>
      <p:ext uri="{BB962C8B-B14F-4D97-AF65-F5344CB8AC3E}">
        <p14:creationId xmlns:p14="http://schemas.microsoft.com/office/powerpoint/2010/main" val="1654191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25C36D33-AAA1-EB70-5EC5-B10A8C1AC43A}"/>
              </a:ext>
            </a:extLst>
          </p:cNvPr>
          <p:cNvPicPr>
            <a:picLocks noChangeAspect="1"/>
          </p:cNvPicPr>
          <p:nvPr/>
        </p:nvPicPr>
        <p:blipFill>
          <a:blip r:embed="rId4"/>
          <a:stretch>
            <a:fillRect/>
          </a:stretch>
        </p:blipFill>
        <p:spPr>
          <a:xfrm>
            <a:off x="1041410" y="2800358"/>
            <a:ext cx="9887585" cy="3024000"/>
          </a:xfrm>
          <a:prstGeom prst="rect">
            <a:avLst/>
          </a:prstGeom>
        </p:spPr>
      </p:pic>
      <p:sp>
        <p:nvSpPr>
          <p:cNvPr id="6" name="Ellipse 6">
            <a:extLst>
              <a:ext uri="{FF2B5EF4-FFF2-40B4-BE49-F238E27FC236}">
                <a16:creationId xmlns:a16="http://schemas.microsoft.com/office/drawing/2014/main" id="{D679C956-551E-05AF-36C0-76A365F7D026}"/>
              </a:ext>
            </a:extLst>
          </p:cNvPr>
          <p:cNvSpPr/>
          <p:nvPr/>
        </p:nvSpPr>
        <p:spPr>
          <a:xfrm>
            <a:off x="1868773" y="5504494"/>
            <a:ext cx="612451" cy="25908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7" name="Gerade Verbindung mit Pfeil 11">
            <a:extLst>
              <a:ext uri="{FF2B5EF4-FFF2-40B4-BE49-F238E27FC236}">
                <a16:creationId xmlns:a16="http://schemas.microsoft.com/office/drawing/2014/main" id="{9760C4D6-938C-0654-88E2-CC055EE26373}"/>
              </a:ext>
            </a:extLst>
          </p:cNvPr>
          <p:cNvCxnSpPr>
            <a:cxnSpLocks/>
          </p:cNvCxnSpPr>
          <p:nvPr/>
        </p:nvCxnSpPr>
        <p:spPr>
          <a:xfrm>
            <a:off x="144392" y="5348990"/>
            <a:ext cx="1609327" cy="285044"/>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378649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5" name="Imagen 4">
            <a:extLst>
              <a:ext uri="{FF2B5EF4-FFF2-40B4-BE49-F238E27FC236}">
                <a16:creationId xmlns:a16="http://schemas.microsoft.com/office/drawing/2014/main" id="{7E8B2FB7-E915-4DD4-A584-4C7ED0DD524A}"/>
              </a:ext>
            </a:extLst>
          </p:cNvPr>
          <p:cNvPicPr>
            <a:picLocks noChangeAspect="1"/>
          </p:cNvPicPr>
          <p:nvPr/>
        </p:nvPicPr>
        <p:blipFill>
          <a:blip r:embed="rId4"/>
          <a:stretch>
            <a:fillRect/>
          </a:stretch>
        </p:blipFill>
        <p:spPr>
          <a:xfrm>
            <a:off x="850905" y="2746358"/>
            <a:ext cx="10198097" cy="3132000"/>
          </a:xfrm>
          <a:prstGeom prst="rect">
            <a:avLst/>
          </a:prstGeom>
        </p:spPr>
      </p:pic>
    </p:spTree>
    <p:extLst>
      <p:ext uri="{BB962C8B-B14F-4D97-AF65-F5344CB8AC3E}">
        <p14:creationId xmlns:p14="http://schemas.microsoft.com/office/powerpoint/2010/main" val="2525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4601160" y="3342882"/>
            <a:ext cx="7209840" cy="215439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Erasmus + KA220-VET - Cooperation partnerships in vocational education and training</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5 partners, 4 countries, 6 maritime areas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Addressing digital transformation, contributing to innovation in shipwright, adapting it to labour market needs</a:t>
            </a: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6001456" y="2257356"/>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project</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Picture 2">
            <a:extLst>
              <a:ext uri="{FF2B5EF4-FFF2-40B4-BE49-F238E27FC236}">
                <a16:creationId xmlns:a16="http://schemas.microsoft.com/office/drawing/2014/main" id="{3F5B56D9-3DA2-2D9A-E23E-F718DEE1B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021" y="5882560"/>
            <a:ext cx="2410358" cy="58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arcador de contenido 6">
            <a:extLst>
              <a:ext uri="{FF2B5EF4-FFF2-40B4-BE49-F238E27FC236}">
                <a16:creationId xmlns:a16="http://schemas.microsoft.com/office/drawing/2014/main" id="{DE50A24A-5A1B-5519-D28E-0B08DCF163ED}"/>
              </a:ext>
            </a:extLst>
          </p:cNvPr>
          <p:cNvPicPr>
            <a:picLocks noChangeAspect="1"/>
          </p:cNvPicPr>
          <p:nvPr/>
        </p:nvPicPr>
        <p:blipFill>
          <a:blip r:embed="rId5"/>
          <a:stretch>
            <a:fillRect/>
          </a:stretch>
        </p:blipFill>
        <p:spPr>
          <a:xfrm>
            <a:off x="628798" y="2725278"/>
            <a:ext cx="3720804" cy="2772000"/>
          </a:xfrm>
          <a:prstGeom prst="rect">
            <a:avLst/>
          </a:prstGeom>
        </p:spPr>
      </p:pic>
    </p:spTree>
    <p:extLst>
      <p:ext uri="{BB962C8B-B14F-4D97-AF65-F5344CB8AC3E}">
        <p14:creationId xmlns:p14="http://schemas.microsoft.com/office/powerpoint/2010/main" val="3960769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11" name="Imagen 10">
            <a:extLst>
              <a:ext uri="{FF2B5EF4-FFF2-40B4-BE49-F238E27FC236}">
                <a16:creationId xmlns:a16="http://schemas.microsoft.com/office/drawing/2014/main" id="{55C69A99-44FE-5C02-D7B4-4682F7F7D834}"/>
              </a:ext>
            </a:extLst>
          </p:cNvPr>
          <p:cNvPicPr>
            <a:picLocks noChangeAspect="1"/>
          </p:cNvPicPr>
          <p:nvPr/>
        </p:nvPicPr>
        <p:blipFill>
          <a:blip r:embed="rId4"/>
          <a:stretch>
            <a:fillRect/>
          </a:stretch>
        </p:blipFill>
        <p:spPr>
          <a:xfrm>
            <a:off x="8778600" y="3047087"/>
            <a:ext cx="2880000" cy="2880000"/>
          </a:xfrm>
          <a:prstGeom prst="rect">
            <a:avLst/>
          </a:prstGeom>
        </p:spPr>
      </p:pic>
      <p:pic>
        <p:nvPicPr>
          <p:cNvPr id="7" name="Imagen 6">
            <a:extLst>
              <a:ext uri="{FF2B5EF4-FFF2-40B4-BE49-F238E27FC236}">
                <a16:creationId xmlns:a16="http://schemas.microsoft.com/office/drawing/2014/main" id="{85C027A2-34DB-0502-258B-B881206D3B86}"/>
              </a:ext>
            </a:extLst>
          </p:cNvPr>
          <p:cNvPicPr>
            <a:picLocks noChangeAspect="1"/>
          </p:cNvPicPr>
          <p:nvPr/>
        </p:nvPicPr>
        <p:blipFill>
          <a:blip r:embed="rId5"/>
          <a:stretch>
            <a:fillRect/>
          </a:stretch>
        </p:blipFill>
        <p:spPr>
          <a:xfrm>
            <a:off x="533400" y="2597087"/>
            <a:ext cx="7947321" cy="3780000"/>
          </a:xfrm>
          <a:prstGeom prst="rect">
            <a:avLst/>
          </a:prstGeom>
        </p:spPr>
      </p:pic>
      <p:cxnSp>
        <p:nvCxnSpPr>
          <p:cNvPr id="8" name="Gerade Verbindung mit Pfeil 11">
            <a:extLst>
              <a:ext uri="{FF2B5EF4-FFF2-40B4-BE49-F238E27FC236}">
                <a16:creationId xmlns:a16="http://schemas.microsoft.com/office/drawing/2014/main" id="{1D451917-F406-3A9B-4821-564C3DF613DB}"/>
              </a:ext>
            </a:extLst>
          </p:cNvPr>
          <p:cNvCxnSpPr>
            <a:cxnSpLocks/>
          </p:cNvCxnSpPr>
          <p:nvPr/>
        </p:nvCxnSpPr>
        <p:spPr>
          <a:xfrm>
            <a:off x="6215670" y="2356533"/>
            <a:ext cx="1609327" cy="285044"/>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10" name="Ellipse 6">
            <a:extLst>
              <a:ext uri="{FF2B5EF4-FFF2-40B4-BE49-F238E27FC236}">
                <a16:creationId xmlns:a16="http://schemas.microsoft.com/office/drawing/2014/main" id="{59BA1097-49EE-95B2-613C-8A49235B74BD}"/>
              </a:ext>
            </a:extLst>
          </p:cNvPr>
          <p:cNvSpPr/>
          <p:nvPr/>
        </p:nvSpPr>
        <p:spPr>
          <a:xfrm>
            <a:off x="7997428" y="2597087"/>
            <a:ext cx="483293" cy="45000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273834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1C9B27A3-CDAC-7832-A884-13D7A871ED0D}"/>
              </a:ext>
            </a:extLst>
          </p:cNvPr>
          <p:cNvPicPr>
            <a:picLocks noChangeAspect="1"/>
          </p:cNvPicPr>
          <p:nvPr/>
        </p:nvPicPr>
        <p:blipFill>
          <a:blip r:embed="rId4"/>
          <a:stretch>
            <a:fillRect/>
          </a:stretch>
        </p:blipFill>
        <p:spPr>
          <a:xfrm>
            <a:off x="3769378" y="2134358"/>
            <a:ext cx="5258366" cy="4356000"/>
          </a:xfrm>
          <a:prstGeom prst="rect">
            <a:avLst/>
          </a:prstGeom>
        </p:spPr>
      </p:pic>
    </p:spTree>
    <p:extLst>
      <p:ext uri="{BB962C8B-B14F-4D97-AF65-F5344CB8AC3E}">
        <p14:creationId xmlns:p14="http://schemas.microsoft.com/office/powerpoint/2010/main" val="339461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6" name="Imagen 5">
            <a:extLst>
              <a:ext uri="{FF2B5EF4-FFF2-40B4-BE49-F238E27FC236}">
                <a16:creationId xmlns:a16="http://schemas.microsoft.com/office/drawing/2014/main" id="{FB755501-A3F1-54EE-6C5F-C6DA64B0639B}"/>
              </a:ext>
            </a:extLst>
          </p:cNvPr>
          <p:cNvPicPr>
            <a:picLocks noChangeAspect="1"/>
          </p:cNvPicPr>
          <p:nvPr/>
        </p:nvPicPr>
        <p:blipFill>
          <a:blip r:embed="rId4"/>
          <a:stretch>
            <a:fillRect/>
          </a:stretch>
        </p:blipFill>
        <p:spPr>
          <a:xfrm>
            <a:off x="862307" y="2194787"/>
            <a:ext cx="10467386" cy="4597782"/>
          </a:xfrm>
          <a:prstGeom prst="rect">
            <a:avLst/>
          </a:prstGeom>
        </p:spPr>
      </p:pic>
      <p:sp>
        <p:nvSpPr>
          <p:cNvPr id="2" name="Ellipse 6">
            <a:extLst>
              <a:ext uri="{FF2B5EF4-FFF2-40B4-BE49-F238E27FC236}">
                <a16:creationId xmlns:a16="http://schemas.microsoft.com/office/drawing/2014/main" id="{A8A81326-BD51-CE84-0674-2866DF8BA5F2}"/>
              </a:ext>
            </a:extLst>
          </p:cNvPr>
          <p:cNvSpPr/>
          <p:nvPr/>
        </p:nvSpPr>
        <p:spPr>
          <a:xfrm>
            <a:off x="9812781" y="2172042"/>
            <a:ext cx="1516912" cy="45000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5" name="Gerade Verbindung mit Pfeil 11">
            <a:extLst>
              <a:ext uri="{FF2B5EF4-FFF2-40B4-BE49-F238E27FC236}">
                <a16:creationId xmlns:a16="http://schemas.microsoft.com/office/drawing/2014/main" id="{49222545-98A9-5B14-15A9-E17D799D9259}"/>
              </a:ext>
            </a:extLst>
          </p:cNvPr>
          <p:cNvCxnSpPr>
            <a:cxnSpLocks/>
          </p:cNvCxnSpPr>
          <p:nvPr/>
        </p:nvCxnSpPr>
        <p:spPr>
          <a:xfrm>
            <a:off x="8326858" y="1830299"/>
            <a:ext cx="1609327" cy="285044"/>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4" name="Google Shape;42;p2">
            <a:extLst>
              <a:ext uri="{FF2B5EF4-FFF2-40B4-BE49-F238E27FC236}">
                <a16:creationId xmlns:a16="http://schemas.microsoft.com/office/drawing/2014/main" id="{57470CF9-07E9-EA0C-FC55-61252E7412E3}"/>
              </a:ext>
            </a:extLst>
          </p:cNvPr>
          <p:cNvSpPr txBox="1"/>
          <p:nvPr/>
        </p:nvSpPr>
        <p:spPr>
          <a:xfrm>
            <a:off x="5264856" y="579304"/>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422755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6" name="Imagen 5">
            <a:extLst>
              <a:ext uri="{FF2B5EF4-FFF2-40B4-BE49-F238E27FC236}">
                <a16:creationId xmlns:a16="http://schemas.microsoft.com/office/drawing/2014/main" id="{FB755501-A3F1-54EE-6C5F-C6DA64B0639B}"/>
              </a:ext>
            </a:extLst>
          </p:cNvPr>
          <p:cNvPicPr>
            <a:picLocks noChangeAspect="1"/>
          </p:cNvPicPr>
          <p:nvPr/>
        </p:nvPicPr>
        <p:blipFill>
          <a:blip r:embed="rId4"/>
          <a:stretch>
            <a:fillRect/>
          </a:stretch>
        </p:blipFill>
        <p:spPr>
          <a:xfrm>
            <a:off x="862307" y="2194787"/>
            <a:ext cx="10467386" cy="4597782"/>
          </a:xfrm>
          <a:prstGeom prst="rect">
            <a:avLst/>
          </a:prstGeom>
        </p:spPr>
      </p:pic>
      <p:sp>
        <p:nvSpPr>
          <p:cNvPr id="2" name="Google Shape;42;p2">
            <a:extLst>
              <a:ext uri="{FF2B5EF4-FFF2-40B4-BE49-F238E27FC236}">
                <a16:creationId xmlns:a16="http://schemas.microsoft.com/office/drawing/2014/main" id="{D1A3A3E7-E5E6-898F-D898-32F1024C8CA0}"/>
              </a:ext>
            </a:extLst>
          </p:cNvPr>
          <p:cNvSpPr txBox="1"/>
          <p:nvPr/>
        </p:nvSpPr>
        <p:spPr>
          <a:xfrm>
            <a:off x="5264856" y="576060"/>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857862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6" name="Imagen 5">
            <a:extLst>
              <a:ext uri="{FF2B5EF4-FFF2-40B4-BE49-F238E27FC236}">
                <a16:creationId xmlns:a16="http://schemas.microsoft.com/office/drawing/2014/main" id="{FB755501-A3F1-54EE-6C5F-C6DA64B0639B}"/>
              </a:ext>
            </a:extLst>
          </p:cNvPr>
          <p:cNvPicPr>
            <a:picLocks noChangeAspect="1"/>
          </p:cNvPicPr>
          <p:nvPr/>
        </p:nvPicPr>
        <p:blipFill>
          <a:blip r:embed="rId4"/>
          <a:stretch>
            <a:fillRect/>
          </a:stretch>
        </p:blipFill>
        <p:spPr>
          <a:xfrm>
            <a:off x="862307" y="2194787"/>
            <a:ext cx="10467386" cy="4597782"/>
          </a:xfrm>
          <a:prstGeom prst="rect">
            <a:avLst/>
          </a:prstGeom>
        </p:spPr>
      </p:pic>
      <p:sp>
        <p:nvSpPr>
          <p:cNvPr id="2" name="Ellipse 6">
            <a:extLst>
              <a:ext uri="{FF2B5EF4-FFF2-40B4-BE49-F238E27FC236}">
                <a16:creationId xmlns:a16="http://schemas.microsoft.com/office/drawing/2014/main" id="{2433BFC7-A848-4037-703B-D43E724E622F}"/>
              </a:ext>
            </a:extLst>
          </p:cNvPr>
          <p:cNvSpPr/>
          <p:nvPr/>
        </p:nvSpPr>
        <p:spPr>
          <a:xfrm>
            <a:off x="2366682" y="2194787"/>
            <a:ext cx="591671" cy="45000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4" name="Gerade Verbindung mit Pfeil 11">
            <a:extLst>
              <a:ext uri="{FF2B5EF4-FFF2-40B4-BE49-F238E27FC236}">
                <a16:creationId xmlns:a16="http://schemas.microsoft.com/office/drawing/2014/main" id="{58244CC4-CC44-6A1E-2DB4-F61EC9F80297}"/>
              </a:ext>
            </a:extLst>
          </p:cNvPr>
          <p:cNvCxnSpPr>
            <a:cxnSpLocks/>
          </p:cNvCxnSpPr>
          <p:nvPr/>
        </p:nvCxnSpPr>
        <p:spPr>
          <a:xfrm flipH="1">
            <a:off x="3002745" y="1908909"/>
            <a:ext cx="2994643" cy="285878"/>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5" name="Google Shape;42;p2">
            <a:extLst>
              <a:ext uri="{FF2B5EF4-FFF2-40B4-BE49-F238E27FC236}">
                <a16:creationId xmlns:a16="http://schemas.microsoft.com/office/drawing/2014/main" id="{57D9BD8A-3734-C42F-119B-C320ADEF68CA}"/>
              </a:ext>
            </a:extLst>
          </p:cNvPr>
          <p:cNvSpPr txBox="1"/>
          <p:nvPr/>
        </p:nvSpPr>
        <p:spPr>
          <a:xfrm>
            <a:off x="5264856" y="445821"/>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248015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7" name="Google Shape;44;p2">
            <a:extLst>
              <a:ext uri="{FF2B5EF4-FFF2-40B4-BE49-F238E27FC236}">
                <a16:creationId xmlns:a16="http://schemas.microsoft.com/office/drawing/2014/main" id="{EAC6B84B-CF87-7976-C535-1EF641B2B3BC}"/>
              </a:ext>
            </a:extLst>
          </p:cNvPr>
          <p:cNvSpPr txBox="1"/>
          <p:nvPr/>
        </p:nvSpPr>
        <p:spPr>
          <a:xfrm>
            <a:off x="4726079" y="2454283"/>
            <a:ext cx="29574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nodes/groups</a:t>
            </a:r>
          </a:p>
        </p:txBody>
      </p:sp>
      <p:pic>
        <p:nvPicPr>
          <p:cNvPr id="3" name="Imagen 2">
            <a:extLst>
              <a:ext uri="{FF2B5EF4-FFF2-40B4-BE49-F238E27FC236}">
                <a16:creationId xmlns:a16="http://schemas.microsoft.com/office/drawing/2014/main" id="{082866B4-00B3-9010-AC98-0EBCA1D1AC5C}"/>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4" name="Gerade Verbindung mit Pfeil 11">
            <a:extLst>
              <a:ext uri="{FF2B5EF4-FFF2-40B4-BE49-F238E27FC236}">
                <a16:creationId xmlns:a16="http://schemas.microsoft.com/office/drawing/2014/main" id="{7A5769C6-4E9F-FB1A-9308-7B402D47EE78}"/>
              </a:ext>
            </a:extLst>
          </p:cNvPr>
          <p:cNvCxnSpPr>
            <a:cxnSpLocks/>
          </p:cNvCxnSpPr>
          <p:nvPr/>
        </p:nvCxnSpPr>
        <p:spPr>
          <a:xfrm flipH="1">
            <a:off x="8098425" y="2581089"/>
            <a:ext cx="2161681" cy="2190369"/>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
        <p:nvSpPr>
          <p:cNvPr id="5" name="Ellipse 6">
            <a:extLst>
              <a:ext uri="{FF2B5EF4-FFF2-40B4-BE49-F238E27FC236}">
                <a16:creationId xmlns:a16="http://schemas.microsoft.com/office/drawing/2014/main" id="{E2C3FF57-3ABB-3858-78DE-674743F25C7C}"/>
              </a:ext>
            </a:extLst>
          </p:cNvPr>
          <p:cNvSpPr/>
          <p:nvPr/>
        </p:nvSpPr>
        <p:spPr>
          <a:xfrm>
            <a:off x="7577750" y="4876004"/>
            <a:ext cx="739451" cy="259080"/>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212165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4" name="Google Shape;44;p2">
            <a:extLst>
              <a:ext uri="{FF2B5EF4-FFF2-40B4-BE49-F238E27FC236}">
                <a16:creationId xmlns:a16="http://schemas.microsoft.com/office/drawing/2014/main" id="{B88069C3-A8C7-7FF8-FC3F-A5532E3EC5ED}"/>
              </a:ext>
            </a:extLst>
          </p:cNvPr>
          <p:cNvSpPr txBox="1"/>
          <p:nvPr/>
        </p:nvSpPr>
        <p:spPr>
          <a:xfrm>
            <a:off x="4726079" y="2454283"/>
            <a:ext cx="29574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nodes/groups</a:t>
            </a:r>
          </a:p>
        </p:txBody>
      </p:sp>
      <p:pic>
        <p:nvPicPr>
          <p:cNvPr id="5" name="Imagen 4">
            <a:extLst>
              <a:ext uri="{FF2B5EF4-FFF2-40B4-BE49-F238E27FC236}">
                <a16:creationId xmlns:a16="http://schemas.microsoft.com/office/drawing/2014/main" id="{3BF9A571-8C29-43C2-9181-A65F0BA8610A}"/>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6" name="Gerade Verbindung mit Pfeil 11">
            <a:extLst>
              <a:ext uri="{FF2B5EF4-FFF2-40B4-BE49-F238E27FC236}">
                <a16:creationId xmlns:a16="http://schemas.microsoft.com/office/drawing/2014/main" id="{D54242DC-FB5C-EC21-77C3-B20385CE1994}"/>
              </a:ext>
            </a:extLst>
          </p:cNvPr>
          <p:cNvCxnSpPr>
            <a:cxnSpLocks/>
          </p:cNvCxnSpPr>
          <p:nvPr/>
        </p:nvCxnSpPr>
        <p:spPr>
          <a:xfrm flipH="1">
            <a:off x="1592259" y="302916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7" name="Gerade Verbindung mit Pfeil 11">
            <a:extLst>
              <a:ext uri="{FF2B5EF4-FFF2-40B4-BE49-F238E27FC236}">
                <a16:creationId xmlns:a16="http://schemas.microsoft.com/office/drawing/2014/main" id="{052FDC1D-3908-189E-BAC4-3B4D6C578EE7}"/>
              </a:ext>
            </a:extLst>
          </p:cNvPr>
          <p:cNvCxnSpPr>
            <a:cxnSpLocks/>
          </p:cNvCxnSpPr>
          <p:nvPr/>
        </p:nvCxnSpPr>
        <p:spPr>
          <a:xfrm flipH="1">
            <a:off x="4125870"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1" name="Gerade Verbindung mit Pfeil 11">
            <a:extLst>
              <a:ext uri="{FF2B5EF4-FFF2-40B4-BE49-F238E27FC236}">
                <a16:creationId xmlns:a16="http://schemas.microsoft.com/office/drawing/2014/main" id="{677ECC51-70AA-DE68-5D83-0C395257FA06}"/>
              </a:ext>
            </a:extLst>
          </p:cNvPr>
          <p:cNvCxnSpPr>
            <a:cxnSpLocks/>
          </p:cNvCxnSpPr>
          <p:nvPr/>
        </p:nvCxnSpPr>
        <p:spPr>
          <a:xfrm flipH="1">
            <a:off x="6583197" y="3004332"/>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4" name="Gerade Verbindung mit Pfeil 11">
            <a:extLst>
              <a:ext uri="{FF2B5EF4-FFF2-40B4-BE49-F238E27FC236}">
                <a16:creationId xmlns:a16="http://schemas.microsoft.com/office/drawing/2014/main" id="{BEC97A63-317B-1165-E66D-E16FC2D132A3}"/>
              </a:ext>
            </a:extLst>
          </p:cNvPr>
          <p:cNvCxnSpPr>
            <a:cxnSpLocks/>
          </p:cNvCxnSpPr>
          <p:nvPr/>
        </p:nvCxnSpPr>
        <p:spPr>
          <a:xfrm flipH="1">
            <a:off x="9010596"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427079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561A5B26-F1F1-9302-9548-AB7A8737579D}"/>
              </a:ext>
            </a:extLst>
          </p:cNvPr>
          <p:cNvPicPr>
            <a:picLocks noChangeAspect="1"/>
          </p:cNvPicPr>
          <p:nvPr/>
        </p:nvPicPr>
        <p:blipFill>
          <a:blip r:embed="rId4"/>
          <a:stretch>
            <a:fillRect/>
          </a:stretch>
        </p:blipFill>
        <p:spPr>
          <a:xfrm>
            <a:off x="1479413" y="2111188"/>
            <a:ext cx="9233174" cy="4605171"/>
          </a:xfrm>
          <a:prstGeom prst="rect">
            <a:avLst/>
          </a:prstGeom>
        </p:spPr>
      </p:pic>
      <p:sp>
        <p:nvSpPr>
          <p:cNvPr id="4" name="Ellipse 6">
            <a:extLst>
              <a:ext uri="{FF2B5EF4-FFF2-40B4-BE49-F238E27FC236}">
                <a16:creationId xmlns:a16="http://schemas.microsoft.com/office/drawing/2014/main" id="{D160FDE6-A3BC-8964-14A3-83AF6CAF5DC7}"/>
              </a:ext>
            </a:extLst>
          </p:cNvPr>
          <p:cNvSpPr/>
          <p:nvPr/>
        </p:nvSpPr>
        <p:spPr>
          <a:xfrm>
            <a:off x="1763998" y="6147825"/>
            <a:ext cx="3221537" cy="537158"/>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1232281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FE43EAE3-4320-7423-079C-554AE2C232C2}"/>
              </a:ext>
            </a:extLst>
          </p:cNvPr>
          <p:cNvPicPr>
            <a:picLocks noChangeAspect="1"/>
          </p:cNvPicPr>
          <p:nvPr/>
        </p:nvPicPr>
        <p:blipFill>
          <a:blip r:embed="rId4"/>
          <a:stretch>
            <a:fillRect/>
          </a:stretch>
        </p:blipFill>
        <p:spPr>
          <a:xfrm>
            <a:off x="1502709" y="2121609"/>
            <a:ext cx="10020300" cy="4600575"/>
          </a:xfrm>
          <a:prstGeom prst="rect">
            <a:avLst/>
          </a:prstGeom>
        </p:spPr>
      </p:pic>
      <p:sp>
        <p:nvSpPr>
          <p:cNvPr id="5" name="Ellipse 6">
            <a:extLst>
              <a:ext uri="{FF2B5EF4-FFF2-40B4-BE49-F238E27FC236}">
                <a16:creationId xmlns:a16="http://schemas.microsoft.com/office/drawing/2014/main" id="{C83ED97E-B009-4B74-7015-2955F6E6CD9D}"/>
              </a:ext>
            </a:extLst>
          </p:cNvPr>
          <p:cNvSpPr/>
          <p:nvPr/>
        </p:nvSpPr>
        <p:spPr>
          <a:xfrm>
            <a:off x="1364931" y="2121609"/>
            <a:ext cx="9903703" cy="2658532"/>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4093992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EDBDEA8A-A0AC-43E6-5480-B206A1057B19}"/>
              </a:ext>
            </a:extLst>
          </p:cNvPr>
          <p:cNvPicPr>
            <a:picLocks noChangeAspect="1"/>
          </p:cNvPicPr>
          <p:nvPr/>
        </p:nvPicPr>
        <p:blipFill>
          <a:blip r:embed="rId4"/>
          <a:stretch>
            <a:fillRect/>
          </a:stretch>
        </p:blipFill>
        <p:spPr>
          <a:xfrm>
            <a:off x="2261539" y="2263024"/>
            <a:ext cx="7253674" cy="4392000"/>
          </a:xfrm>
          <a:prstGeom prst="rect">
            <a:avLst/>
          </a:prstGeom>
        </p:spPr>
      </p:pic>
    </p:spTree>
    <p:extLst>
      <p:ext uri="{BB962C8B-B14F-4D97-AF65-F5344CB8AC3E}">
        <p14:creationId xmlns:p14="http://schemas.microsoft.com/office/powerpoint/2010/main" val="202868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12" name="Rectángulo 11">
            <a:extLst>
              <a:ext uri="{FF2B5EF4-FFF2-40B4-BE49-F238E27FC236}">
                <a16:creationId xmlns:a16="http://schemas.microsoft.com/office/drawing/2014/main" id="{A179B773-183C-FB77-C248-8A2C32FB728D}"/>
              </a:ext>
            </a:extLst>
          </p:cNvPr>
          <p:cNvSpPr/>
          <p:nvPr/>
        </p:nvSpPr>
        <p:spPr>
          <a:xfrm>
            <a:off x="0" y="5754958"/>
            <a:ext cx="12192000" cy="6433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Google Shape;44;p2"/>
          <p:cNvSpPr txBox="1"/>
          <p:nvPr/>
        </p:nvSpPr>
        <p:spPr>
          <a:xfrm>
            <a:off x="4007556" y="3342882"/>
            <a:ext cx="8184444" cy="215439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CETEM</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Universidad de Murcia</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CEIPES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Innovation in Learning Institute, Friedrich-Alexander-University Erlangen-Nuremberg </a:t>
            </a:r>
          </a:p>
          <a:p>
            <a:pPr marL="342900" marR="0" lvl="0" indent="-342900" algn="l" rtl="0">
              <a:spcBef>
                <a:spcPts val="0"/>
              </a:spcBef>
              <a:spcAft>
                <a:spcPts val="0"/>
              </a:spcAft>
              <a:buClr>
                <a:schemeClr val="tx1"/>
              </a:buClr>
              <a:buFont typeface="Arial" panose="020B0604020202020204" pitchFamily="34" charset="0"/>
              <a:buChar char="•"/>
            </a:pPr>
            <a:r>
              <a:rPr lang="en-US" sz="2000" dirty="0" err="1">
                <a:solidFill>
                  <a:schemeClr val="tx1"/>
                </a:solidFill>
                <a:latin typeface="Montserrat" pitchFamily="2" charset="77"/>
                <a:sym typeface="Avenir"/>
              </a:rPr>
              <a:t>InnovaWood</a:t>
            </a: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257356"/>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partners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grpSp>
        <p:nvGrpSpPr>
          <p:cNvPr id="7" name="Группа 7">
            <a:extLst>
              <a:ext uri="{FF2B5EF4-FFF2-40B4-BE49-F238E27FC236}">
                <a16:creationId xmlns:a16="http://schemas.microsoft.com/office/drawing/2014/main" id="{FE08AA20-5FB4-BC99-5639-77522797CEDC}"/>
              </a:ext>
            </a:extLst>
          </p:cNvPr>
          <p:cNvGrpSpPr/>
          <p:nvPr/>
        </p:nvGrpSpPr>
        <p:grpSpPr bwMode="auto">
          <a:xfrm>
            <a:off x="668516" y="5711421"/>
            <a:ext cx="11040986" cy="695276"/>
            <a:chOff x="937624" y="5860137"/>
            <a:chExt cx="8530500" cy="537185"/>
          </a:xfrm>
        </p:grpSpPr>
        <p:pic>
          <p:nvPicPr>
            <p:cNvPr id="8" name="Рисунок 3">
              <a:extLst>
                <a:ext uri="{FF2B5EF4-FFF2-40B4-BE49-F238E27FC236}">
                  <a16:creationId xmlns:a16="http://schemas.microsoft.com/office/drawing/2014/main" id="{AF2557CD-D7AE-F957-6496-51551FD3297F}"/>
                </a:ext>
              </a:extLst>
            </p:cNvPr>
            <p:cNvPicPr>
              <a:picLocks noChangeAspect="1"/>
            </p:cNvPicPr>
            <p:nvPr/>
          </p:nvPicPr>
          <p:blipFill>
            <a:blip r:embed="rId4"/>
            <a:srcRect b="75799"/>
            <a:stretch/>
          </p:blipFill>
          <p:spPr bwMode="auto">
            <a:xfrm>
              <a:off x="937624" y="5900240"/>
              <a:ext cx="5306938" cy="497081"/>
            </a:xfrm>
            <a:prstGeom prst="rect">
              <a:avLst/>
            </a:prstGeom>
          </p:spPr>
        </p:pic>
        <p:pic>
          <p:nvPicPr>
            <p:cNvPr id="10" name="Рисунок 4">
              <a:extLst>
                <a:ext uri="{FF2B5EF4-FFF2-40B4-BE49-F238E27FC236}">
                  <a16:creationId xmlns:a16="http://schemas.microsoft.com/office/drawing/2014/main" id="{4FBD2DE5-8EA5-DB92-FB3A-776C763A86A6}"/>
                </a:ext>
              </a:extLst>
            </p:cNvPr>
            <p:cNvPicPr>
              <a:picLocks noChangeAspect="1"/>
            </p:cNvPicPr>
            <p:nvPr/>
          </p:nvPicPr>
          <p:blipFill>
            <a:blip r:embed="rId4"/>
            <a:srcRect l="5690" t="50717" r="66413" b="23710"/>
            <a:stretch/>
          </p:blipFill>
          <p:spPr bwMode="auto">
            <a:xfrm>
              <a:off x="8066990" y="5900240"/>
              <a:ext cx="1401133" cy="497082"/>
            </a:xfrm>
            <a:prstGeom prst="rect">
              <a:avLst/>
            </a:prstGeom>
          </p:spPr>
        </p:pic>
        <p:pic>
          <p:nvPicPr>
            <p:cNvPr id="11" name="Рисунок 6" descr="Изображение выглядит как текст&#10;&#10;Автоматически созданное описание">
              <a:extLst>
                <a:ext uri="{FF2B5EF4-FFF2-40B4-BE49-F238E27FC236}">
                  <a16:creationId xmlns:a16="http://schemas.microsoft.com/office/drawing/2014/main" id="{F880D00A-3448-278E-B4A2-6F26C13E899C}"/>
                </a:ext>
              </a:extLst>
            </p:cNvPr>
            <p:cNvPicPr>
              <a:picLocks noChangeAspect="1"/>
            </p:cNvPicPr>
            <p:nvPr/>
          </p:nvPicPr>
          <p:blipFill>
            <a:blip r:embed="rId5"/>
            <a:stretch/>
          </p:blipFill>
          <p:spPr bwMode="auto">
            <a:xfrm>
              <a:off x="6765020" y="5860137"/>
              <a:ext cx="497082" cy="497082"/>
            </a:xfrm>
            <a:prstGeom prst="rect">
              <a:avLst/>
            </a:prstGeom>
          </p:spPr>
        </p:pic>
      </p:grpSp>
    </p:spTree>
    <p:extLst>
      <p:ext uri="{BB962C8B-B14F-4D97-AF65-F5344CB8AC3E}">
        <p14:creationId xmlns:p14="http://schemas.microsoft.com/office/powerpoint/2010/main" val="229064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F2DEC4A6-6AD2-7A8E-6613-2A31955A609A}"/>
              </a:ext>
            </a:extLst>
          </p:cNvPr>
          <p:cNvPicPr>
            <a:picLocks noChangeAspect="1"/>
          </p:cNvPicPr>
          <p:nvPr/>
        </p:nvPicPr>
        <p:blipFill>
          <a:blip r:embed="rId4"/>
          <a:stretch>
            <a:fillRect/>
          </a:stretch>
        </p:blipFill>
        <p:spPr>
          <a:xfrm>
            <a:off x="1819560" y="2292442"/>
            <a:ext cx="8146500" cy="4320000"/>
          </a:xfrm>
          <a:prstGeom prst="rect">
            <a:avLst/>
          </a:prstGeom>
        </p:spPr>
      </p:pic>
    </p:spTree>
    <p:extLst>
      <p:ext uri="{BB962C8B-B14F-4D97-AF65-F5344CB8AC3E}">
        <p14:creationId xmlns:p14="http://schemas.microsoft.com/office/powerpoint/2010/main" val="759002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64987FF7-D1C8-7F34-18A7-D550E6BDA77C}"/>
              </a:ext>
            </a:extLst>
          </p:cNvPr>
          <p:cNvPicPr>
            <a:picLocks noChangeAspect="1"/>
          </p:cNvPicPr>
          <p:nvPr/>
        </p:nvPicPr>
        <p:blipFill>
          <a:blip r:embed="rId4"/>
          <a:stretch>
            <a:fillRect/>
          </a:stretch>
        </p:blipFill>
        <p:spPr>
          <a:xfrm>
            <a:off x="2261539" y="2214000"/>
            <a:ext cx="7500641" cy="4464000"/>
          </a:xfrm>
          <a:prstGeom prst="rect">
            <a:avLst/>
          </a:prstGeom>
        </p:spPr>
      </p:pic>
    </p:spTree>
    <p:extLst>
      <p:ext uri="{BB962C8B-B14F-4D97-AF65-F5344CB8AC3E}">
        <p14:creationId xmlns:p14="http://schemas.microsoft.com/office/powerpoint/2010/main" val="4061722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8" name="Imagen 7">
            <a:extLst>
              <a:ext uri="{FF2B5EF4-FFF2-40B4-BE49-F238E27FC236}">
                <a16:creationId xmlns:a16="http://schemas.microsoft.com/office/drawing/2014/main" id="{04D1921C-0923-0A31-4AE0-AE3B9C9FA262}"/>
              </a:ext>
            </a:extLst>
          </p:cNvPr>
          <p:cNvPicPr>
            <a:picLocks noChangeAspect="1"/>
          </p:cNvPicPr>
          <p:nvPr/>
        </p:nvPicPr>
        <p:blipFill>
          <a:blip r:embed="rId4"/>
          <a:stretch>
            <a:fillRect/>
          </a:stretch>
        </p:blipFill>
        <p:spPr>
          <a:xfrm>
            <a:off x="1822824" y="2134800"/>
            <a:ext cx="9233174" cy="4605171"/>
          </a:xfrm>
          <a:prstGeom prst="rect">
            <a:avLst/>
          </a:prstGeom>
        </p:spPr>
      </p:pic>
      <p:sp>
        <p:nvSpPr>
          <p:cNvPr id="10" name="Ellipse 6">
            <a:extLst>
              <a:ext uri="{FF2B5EF4-FFF2-40B4-BE49-F238E27FC236}">
                <a16:creationId xmlns:a16="http://schemas.microsoft.com/office/drawing/2014/main" id="{EE0A1E57-1555-0182-7794-60011B559631}"/>
              </a:ext>
            </a:extLst>
          </p:cNvPr>
          <p:cNvSpPr/>
          <p:nvPr/>
        </p:nvSpPr>
        <p:spPr>
          <a:xfrm>
            <a:off x="2980042" y="6351516"/>
            <a:ext cx="457200" cy="268579"/>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Ellipse 6">
            <a:extLst>
              <a:ext uri="{FF2B5EF4-FFF2-40B4-BE49-F238E27FC236}">
                <a16:creationId xmlns:a16="http://schemas.microsoft.com/office/drawing/2014/main" id="{2C7C8035-7500-1A55-76B1-FF4C4E1CF2C5}"/>
              </a:ext>
            </a:extLst>
          </p:cNvPr>
          <p:cNvSpPr/>
          <p:nvPr/>
        </p:nvSpPr>
        <p:spPr>
          <a:xfrm>
            <a:off x="4646730" y="6351517"/>
            <a:ext cx="457200" cy="268579"/>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4147026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1E8B901B-56AD-8C56-C667-0AE8698F9931}"/>
              </a:ext>
            </a:extLst>
          </p:cNvPr>
          <p:cNvPicPr>
            <a:picLocks noChangeAspect="1"/>
          </p:cNvPicPr>
          <p:nvPr/>
        </p:nvPicPr>
        <p:blipFill>
          <a:blip r:embed="rId4"/>
          <a:stretch>
            <a:fillRect/>
          </a:stretch>
        </p:blipFill>
        <p:spPr>
          <a:xfrm>
            <a:off x="1463812" y="2116358"/>
            <a:ext cx="9264375" cy="4392000"/>
          </a:xfrm>
          <a:prstGeom prst="rect">
            <a:avLst/>
          </a:prstGeom>
        </p:spPr>
      </p:pic>
    </p:spTree>
    <p:extLst>
      <p:ext uri="{BB962C8B-B14F-4D97-AF65-F5344CB8AC3E}">
        <p14:creationId xmlns:p14="http://schemas.microsoft.com/office/powerpoint/2010/main" val="2723507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4" name="Google Shape;44;p2">
            <a:extLst>
              <a:ext uri="{FF2B5EF4-FFF2-40B4-BE49-F238E27FC236}">
                <a16:creationId xmlns:a16="http://schemas.microsoft.com/office/drawing/2014/main" id="{B88069C3-A8C7-7FF8-FC3F-A5532E3EC5ED}"/>
              </a:ext>
            </a:extLst>
          </p:cNvPr>
          <p:cNvSpPr txBox="1"/>
          <p:nvPr/>
        </p:nvSpPr>
        <p:spPr>
          <a:xfrm>
            <a:off x="4726079" y="2454283"/>
            <a:ext cx="29574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nodes/groups</a:t>
            </a:r>
          </a:p>
        </p:txBody>
      </p:sp>
      <p:pic>
        <p:nvPicPr>
          <p:cNvPr id="5" name="Imagen 4">
            <a:extLst>
              <a:ext uri="{FF2B5EF4-FFF2-40B4-BE49-F238E27FC236}">
                <a16:creationId xmlns:a16="http://schemas.microsoft.com/office/drawing/2014/main" id="{3BF9A571-8C29-43C2-9181-A65F0BA8610A}"/>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6" name="Gerade Verbindung mit Pfeil 11">
            <a:extLst>
              <a:ext uri="{FF2B5EF4-FFF2-40B4-BE49-F238E27FC236}">
                <a16:creationId xmlns:a16="http://schemas.microsoft.com/office/drawing/2014/main" id="{D54242DC-FB5C-EC21-77C3-B20385CE1994}"/>
              </a:ext>
            </a:extLst>
          </p:cNvPr>
          <p:cNvCxnSpPr>
            <a:cxnSpLocks/>
          </p:cNvCxnSpPr>
          <p:nvPr/>
        </p:nvCxnSpPr>
        <p:spPr>
          <a:xfrm flipH="1">
            <a:off x="1592259" y="302916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7" name="Gerade Verbindung mit Pfeil 11">
            <a:extLst>
              <a:ext uri="{FF2B5EF4-FFF2-40B4-BE49-F238E27FC236}">
                <a16:creationId xmlns:a16="http://schemas.microsoft.com/office/drawing/2014/main" id="{052FDC1D-3908-189E-BAC4-3B4D6C578EE7}"/>
              </a:ext>
            </a:extLst>
          </p:cNvPr>
          <p:cNvCxnSpPr>
            <a:cxnSpLocks/>
          </p:cNvCxnSpPr>
          <p:nvPr/>
        </p:nvCxnSpPr>
        <p:spPr>
          <a:xfrm flipH="1">
            <a:off x="4125870"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1" name="Gerade Verbindung mit Pfeil 11">
            <a:extLst>
              <a:ext uri="{FF2B5EF4-FFF2-40B4-BE49-F238E27FC236}">
                <a16:creationId xmlns:a16="http://schemas.microsoft.com/office/drawing/2014/main" id="{677ECC51-70AA-DE68-5D83-0C395257FA06}"/>
              </a:ext>
            </a:extLst>
          </p:cNvPr>
          <p:cNvCxnSpPr>
            <a:cxnSpLocks/>
          </p:cNvCxnSpPr>
          <p:nvPr/>
        </p:nvCxnSpPr>
        <p:spPr>
          <a:xfrm flipH="1">
            <a:off x="6583197" y="3004332"/>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cxnSp>
        <p:nvCxnSpPr>
          <p:cNvPr id="14" name="Gerade Verbindung mit Pfeil 11">
            <a:extLst>
              <a:ext uri="{FF2B5EF4-FFF2-40B4-BE49-F238E27FC236}">
                <a16:creationId xmlns:a16="http://schemas.microsoft.com/office/drawing/2014/main" id="{BEC97A63-317B-1165-E66D-E16FC2D132A3}"/>
              </a:ext>
            </a:extLst>
          </p:cNvPr>
          <p:cNvCxnSpPr>
            <a:cxnSpLocks/>
          </p:cNvCxnSpPr>
          <p:nvPr/>
        </p:nvCxnSpPr>
        <p:spPr>
          <a:xfrm flipH="1">
            <a:off x="9010596" y="3044674"/>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515083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923F178D-8C87-59DD-3644-365805426669}"/>
              </a:ext>
            </a:extLst>
          </p:cNvPr>
          <p:cNvPicPr>
            <a:picLocks noChangeAspect="1"/>
          </p:cNvPicPr>
          <p:nvPr/>
        </p:nvPicPr>
        <p:blipFill>
          <a:blip r:embed="rId4"/>
          <a:stretch>
            <a:fillRect/>
          </a:stretch>
        </p:blipFill>
        <p:spPr>
          <a:xfrm>
            <a:off x="1985699" y="2432797"/>
            <a:ext cx="7746582" cy="3960000"/>
          </a:xfrm>
          <a:prstGeom prst="rect">
            <a:avLst/>
          </a:prstGeom>
        </p:spPr>
      </p:pic>
    </p:spTree>
    <p:extLst>
      <p:ext uri="{BB962C8B-B14F-4D97-AF65-F5344CB8AC3E}">
        <p14:creationId xmlns:p14="http://schemas.microsoft.com/office/powerpoint/2010/main" val="861531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6608655B-4A70-1644-0332-B4A9AAF49EEE}"/>
              </a:ext>
            </a:extLst>
          </p:cNvPr>
          <p:cNvPicPr>
            <a:picLocks noChangeAspect="1"/>
          </p:cNvPicPr>
          <p:nvPr/>
        </p:nvPicPr>
        <p:blipFill>
          <a:blip r:embed="rId4"/>
          <a:stretch>
            <a:fillRect/>
          </a:stretch>
        </p:blipFill>
        <p:spPr>
          <a:xfrm>
            <a:off x="1791261" y="2334745"/>
            <a:ext cx="8332615" cy="4284000"/>
          </a:xfrm>
          <a:prstGeom prst="rect">
            <a:avLst/>
          </a:prstGeom>
        </p:spPr>
      </p:pic>
    </p:spTree>
    <p:extLst>
      <p:ext uri="{BB962C8B-B14F-4D97-AF65-F5344CB8AC3E}">
        <p14:creationId xmlns:p14="http://schemas.microsoft.com/office/powerpoint/2010/main" val="98728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7" name="Google Shape;44;p2">
            <a:extLst>
              <a:ext uri="{FF2B5EF4-FFF2-40B4-BE49-F238E27FC236}">
                <a16:creationId xmlns:a16="http://schemas.microsoft.com/office/drawing/2014/main" id="{EAC6B84B-CF87-7976-C535-1EF641B2B3BC}"/>
              </a:ext>
            </a:extLst>
          </p:cNvPr>
          <p:cNvSpPr txBox="1"/>
          <p:nvPr/>
        </p:nvSpPr>
        <p:spPr>
          <a:xfrm>
            <a:off x="4726079" y="2454283"/>
            <a:ext cx="1712821" cy="40006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r>
              <a:rPr lang="en-US" sz="2000" dirty="0">
                <a:solidFill>
                  <a:schemeClr val="tx1"/>
                </a:solidFill>
                <a:latin typeface="Montserrat" pitchFamily="2" charset="77"/>
                <a:sym typeface="Avenir"/>
              </a:rPr>
              <a:t>4 nodes</a:t>
            </a:r>
          </a:p>
        </p:txBody>
      </p:sp>
      <p:pic>
        <p:nvPicPr>
          <p:cNvPr id="3" name="Imagen 2">
            <a:extLst>
              <a:ext uri="{FF2B5EF4-FFF2-40B4-BE49-F238E27FC236}">
                <a16:creationId xmlns:a16="http://schemas.microsoft.com/office/drawing/2014/main" id="{E53C6967-9C78-4220-6C37-7F5EE3044B18}"/>
              </a:ext>
            </a:extLst>
          </p:cNvPr>
          <p:cNvPicPr>
            <a:picLocks noChangeAspect="1"/>
          </p:cNvPicPr>
          <p:nvPr/>
        </p:nvPicPr>
        <p:blipFill>
          <a:blip r:embed="rId4"/>
          <a:stretch>
            <a:fillRect/>
          </a:stretch>
        </p:blipFill>
        <p:spPr>
          <a:xfrm>
            <a:off x="1098932" y="3651711"/>
            <a:ext cx="9810750" cy="2457450"/>
          </a:xfrm>
          <a:prstGeom prst="rect">
            <a:avLst/>
          </a:prstGeom>
        </p:spPr>
      </p:pic>
      <p:cxnSp>
        <p:nvCxnSpPr>
          <p:cNvPr id="4" name="Gerade Verbindung mit Pfeil 11">
            <a:extLst>
              <a:ext uri="{FF2B5EF4-FFF2-40B4-BE49-F238E27FC236}">
                <a16:creationId xmlns:a16="http://schemas.microsoft.com/office/drawing/2014/main" id="{4F498AF4-2086-38B6-5657-C139F9D6924C}"/>
              </a:ext>
            </a:extLst>
          </p:cNvPr>
          <p:cNvCxnSpPr>
            <a:cxnSpLocks/>
          </p:cNvCxnSpPr>
          <p:nvPr/>
        </p:nvCxnSpPr>
        <p:spPr>
          <a:xfrm flipH="1">
            <a:off x="1591600" y="2954513"/>
            <a:ext cx="2277971" cy="1603502"/>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10614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F16998FD-5100-49B5-6955-264E3E26F2B3}"/>
              </a:ext>
            </a:extLst>
          </p:cNvPr>
          <p:cNvPicPr>
            <a:picLocks noChangeAspect="1"/>
          </p:cNvPicPr>
          <p:nvPr/>
        </p:nvPicPr>
        <p:blipFill>
          <a:blip r:embed="rId4"/>
          <a:stretch>
            <a:fillRect/>
          </a:stretch>
        </p:blipFill>
        <p:spPr>
          <a:xfrm>
            <a:off x="1077460" y="2260218"/>
            <a:ext cx="10467386" cy="4436417"/>
          </a:xfrm>
          <a:prstGeom prst="rect">
            <a:avLst/>
          </a:prstGeom>
        </p:spPr>
      </p:pic>
      <p:sp>
        <p:nvSpPr>
          <p:cNvPr id="6" name="Ellipse 6">
            <a:extLst>
              <a:ext uri="{FF2B5EF4-FFF2-40B4-BE49-F238E27FC236}">
                <a16:creationId xmlns:a16="http://schemas.microsoft.com/office/drawing/2014/main" id="{E73730B2-2B27-E3D2-841A-0E5B17AE9B65}"/>
              </a:ext>
            </a:extLst>
          </p:cNvPr>
          <p:cNvSpPr/>
          <p:nvPr/>
        </p:nvSpPr>
        <p:spPr>
          <a:xfrm>
            <a:off x="3079376" y="2237473"/>
            <a:ext cx="2837330" cy="537158"/>
          </a:xfrm>
          <a:prstGeom prst="ellipse">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Tree>
    <p:extLst>
      <p:ext uri="{BB962C8B-B14F-4D97-AF65-F5344CB8AC3E}">
        <p14:creationId xmlns:p14="http://schemas.microsoft.com/office/powerpoint/2010/main" val="3746816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3537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3FF42D56-C5C8-A083-08E1-5ED17CA0C04E}"/>
              </a:ext>
            </a:extLst>
          </p:cNvPr>
          <p:cNvPicPr>
            <a:picLocks noChangeAspect="1"/>
          </p:cNvPicPr>
          <p:nvPr/>
        </p:nvPicPr>
        <p:blipFill>
          <a:blip r:embed="rId4"/>
          <a:stretch>
            <a:fillRect/>
          </a:stretch>
        </p:blipFill>
        <p:spPr>
          <a:xfrm>
            <a:off x="5005207" y="1473615"/>
            <a:ext cx="6742293" cy="4968000"/>
          </a:xfrm>
          <a:prstGeom prst="rect">
            <a:avLst/>
          </a:prstGeom>
        </p:spPr>
      </p:pic>
      <p:cxnSp>
        <p:nvCxnSpPr>
          <p:cNvPr id="5" name="Gerade Verbindung mit Pfeil 11">
            <a:extLst>
              <a:ext uri="{FF2B5EF4-FFF2-40B4-BE49-F238E27FC236}">
                <a16:creationId xmlns:a16="http://schemas.microsoft.com/office/drawing/2014/main" id="{A48C723E-B431-B316-3291-94668A95B476}"/>
              </a:ext>
            </a:extLst>
          </p:cNvPr>
          <p:cNvCxnSpPr>
            <a:cxnSpLocks/>
          </p:cNvCxnSpPr>
          <p:nvPr/>
        </p:nvCxnSpPr>
        <p:spPr>
          <a:xfrm flipV="1">
            <a:off x="3533945" y="4679039"/>
            <a:ext cx="2561998" cy="705346"/>
          </a:xfrm>
          <a:prstGeom prst="straightConnector1">
            <a:avLst/>
          </a:prstGeom>
          <a:noFill/>
          <a:ln w="19050" cap="flat" cmpd="sng" algn="ctr">
            <a:solidFill>
              <a:srgbClr val="FF0000"/>
            </a:solidFill>
            <a:prstDash val="solid"/>
            <a:miter lim="800000"/>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07091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53884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Develop and implement innovative practices in VET learning of traditional sectors, in particular one of the oldest job positions in Europe: shipwright</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objectives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3036820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2A995CC2-828A-5AA8-6C92-6A6D7C55BF5A}"/>
              </a:ext>
            </a:extLst>
          </p:cNvPr>
          <p:cNvPicPr>
            <a:picLocks noChangeAspect="1"/>
          </p:cNvPicPr>
          <p:nvPr/>
        </p:nvPicPr>
        <p:blipFill>
          <a:blip r:embed="rId4"/>
          <a:stretch>
            <a:fillRect/>
          </a:stretch>
        </p:blipFill>
        <p:spPr>
          <a:xfrm>
            <a:off x="1238250" y="2300007"/>
            <a:ext cx="9715500" cy="4248150"/>
          </a:xfrm>
          <a:prstGeom prst="rect">
            <a:avLst/>
          </a:prstGeom>
        </p:spPr>
      </p:pic>
    </p:spTree>
    <p:extLst>
      <p:ext uri="{BB962C8B-B14F-4D97-AF65-F5344CB8AC3E}">
        <p14:creationId xmlns:p14="http://schemas.microsoft.com/office/powerpoint/2010/main" val="3956718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5264856" y="873056"/>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Collaborative portal</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7A68410A-065B-546C-C4CF-0FD2A14494AB}"/>
              </a:ext>
            </a:extLst>
          </p:cNvPr>
          <p:cNvPicPr>
            <a:picLocks noChangeAspect="1"/>
          </p:cNvPicPr>
          <p:nvPr/>
        </p:nvPicPr>
        <p:blipFill>
          <a:blip r:embed="rId4"/>
          <a:stretch>
            <a:fillRect/>
          </a:stretch>
        </p:blipFill>
        <p:spPr>
          <a:xfrm>
            <a:off x="1309687" y="2272286"/>
            <a:ext cx="9572625" cy="4171950"/>
          </a:xfrm>
          <a:prstGeom prst="rect">
            <a:avLst/>
          </a:prstGeom>
        </p:spPr>
      </p:pic>
    </p:spTree>
    <p:extLst>
      <p:ext uri="{BB962C8B-B14F-4D97-AF65-F5344CB8AC3E}">
        <p14:creationId xmlns:p14="http://schemas.microsoft.com/office/powerpoint/2010/main" val="368160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448734" y="2912260"/>
            <a:ext cx="11019366" cy="31700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Free access online platform with a complete database with current and historical used terms in shipwright in the different maritime areas in Europe which could be used by professionals of different countries, VET teachers, learners, professionals of other related job positions, researchers or amateurs. </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It will be composed of a dictionary of more than 1000 terms divided in thematic areas or subjects and maritime areas, translated into 5 languages (English, Spanish, German, Italian and French) including voice notes showing the correct pronunciation of the terms and images of each one of them.</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Other future results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3" name="Google Shape;42;p2">
            <a:extLst>
              <a:ext uri="{FF2B5EF4-FFF2-40B4-BE49-F238E27FC236}">
                <a16:creationId xmlns:a16="http://schemas.microsoft.com/office/drawing/2014/main" id="{B49A133C-B512-8DD3-DBD9-C875758EA220}"/>
              </a:ext>
            </a:extLst>
          </p:cNvPr>
          <p:cNvSpPr txBox="1"/>
          <p:nvPr/>
        </p:nvSpPr>
        <p:spPr>
          <a:xfrm>
            <a:off x="5264856" y="1169744"/>
            <a:ext cx="6393744"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0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Multilingual Terminology Database Platform</a:t>
            </a:r>
            <a:endParaRPr sz="4000"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3481056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359834" y="2569360"/>
            <a:ext cx="11019366" cy="3170058"/>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tx1"/>
              </a:buCl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Users will be able to search for the word or looking in thematic areas or maritime areas because the platform will list the word entries alphabetically and it will be included in thematic and maritime areas. A learner will be able to select a desired language first and search a word directly or in an area and it will appear the translation to the other 4 languages, the description in the chosen language, a suitable image, a voice note, synonyms and thematic and maritime area where is used.</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WE NEED PROFESSIONALS TO GIVE COMMENTS ABOUT THE 1000 TERMS</a:t>
            </a: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Other future results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3" name="Google Shape;42;p2">
            <a:extLst>
              <a:ext uri="{FF2B5EF4-FFF2-40B4-BE49-F238E27FC236}">
                <a16:creationId xmlns:a16="http://schemas.microsoft.com/office/drawing/2014/main" id="{B49A133C-B512-8DD3-DBD9-C875758EA220}"/>
              </a:ext>
            </a:extLst>
          </p:cNvPr>
          <p:cNvSpPr txBox="1"/>
          <p:nvPr/>
        </p:nvSpPr>
        <p:spPr>
          <a:xfrm>
            <a:off x="5264856" y="1169744"/>
            <a:ext cx="6393744"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0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Multilingual Terminology Database Platform</a:t>
            </a:r>
            <a:endParaRPr sz="4000"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3641998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586317" y="3191660"/>
            <a:ext cx="11019366" cy="286228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360° panoramic tour conceptual design document explaining the selection process of the shipyards at five maritime locations.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360° panoramic tour content concept document for all yards with naming of identified information units and information bundles on relevant tools, machines, materials and working methods for the hotspots within the tour.</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One informative accompanying document containing a clear description of the content element types as well as the concrete contents of the information texts and illustrations. It is downloadable and printable.</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Other future results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3" name="Google Shape;42;p2">
            <a:extLst>
              <a:ext uri="{FF2B5EF4-FFF2-40B4-BE49-F238E27FC236}">
                <a16:creationId xmlns:a16="http://schemas.microsoft.com/office/drawing/2014/main" id="{B49A133C-B512-8DD3-DBD9-C875758EA220}"/>
              </a:ext>
            </a:extLst>
          </p:cNvPr>
          <p:cNvSpPr txBox="1"/>
          <p:nvPr/>
        </p:nvSpPr>
        <p:spPr>
          <a:xfrm>
            <a:off x="4624680" y="1169744"/>
            <a:ext cx="7033920"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0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360º Virtual Tours of shipyards from different maritime areas</a:t>
            </a:r>
            <a:endParaRPr sz="4000"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1415301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448734" y="2912260"/>
            <a:ext cx="11019366" cy="40933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Development of a total of 5 360° panoramic tours of real shipyards from 5 different maritime locations. The virtual interior and exterior of the shipyards contain numerous hotspots as access to the learning materials. The main component consists of immersive videos in which boat builders convey their knowledge and know-how orally, as well as numerous other learning elements of different element types (photos, audios, links).</a:t>
            </a: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Development of interactive test questions of different question types with detailed feedback for learners to self-assess the level of knowledge acquired following the virtual tour of each shipyard.</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sym typeface="Avenir"/>
              </a:rPr>
              <a:t>WE NEED PROFESSIONALS TO VISIT TO RECORD HOW THEY ARE WORKING AND EXPLAIN THEIR JOB</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sym typeface="Avenir"/>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5264856" y="293087"/>
            <a:ext cx="6393744"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Other future results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3" name="Google Shape;42;p2">
            <a:extLst>
              <a:ext uri="{FF2B5EF4-FFF2-40B4-BE49-F238E27FC236}">
                <a16:creationId xmlns:a16="http://schemas.microsoft.com/office/drawing/2014/main" id="{B49A133C-B512-8DD3-DBD9-C875758EA220}"/>
              </a:ext>
            </a:extLst>
          </p:cNvPr>
          <p:cNvSpPr txBox="1"/>
          <p:nvPr/>
        </p:nvSpPr>
        <p:spPr>
          <a:xfrm>
            <a:off x="4624680" y="1169744"/>
            <a:ext cx="7033920" cy="132339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0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360º Virtual Tours of shipyards from different maritime areas</a:t>
            </a:r>
            <a:endParaRPr sz="4000"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1585249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Maritime areas (in the project)</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3" name="Imagen 2">
            <a:extLst>
              <a:ext uri="{FF2B5EF4-FFF2-40B4-BE49-F238E27FC236}">
                <a16:creationId xmlns:a16="http://schemas.microsoft.com/office/drawing/2014/main" id="{35A0043B-CF6E-0CBD-AD59-6D480EBAF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305" y="2721995"/>
            <a:ext cx="2228638"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extLst>
              <a:ext uri="{FF2B5EF4-FFF2-40B4-BE49-F238E27FC236}">
                <a16:creationId xmlns:a16="http://schemas.microsoft.com/office/drawing/2014/main" id="{9F20F154-27B9-1325-6540-72D16AE85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133" y="3110213"/>
            <a:ext cx="981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0 CuadroTexto">
            <a:extLst>
              <a:ext uri="{FF2B5EF4-FFF2-40B4-BE49-F238E27FC236}">
                <a16:creationId xmlns:a16="http://schemas.microsoft.com/office/drawing/2014/main" id="{5DD3B2E1-12DA-93CD-5135-240B82B7D5B8}"/>
              </a:ext>
            </a:extLst>
          </p:cNvPr>
          <p:cNvSpPr txBox="1">
            <a:spLocks noChangeArrowheads="1"/>
          </p:cNvSpPr>
          <p:nvPr/>
        </p:nvSpPr>
        <p:spPr bwMode="auto">
          <a:xfrm>
            <a:off x="8993583" y="3237213"/>
            <a:ext cx="128746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North</a:t>
            </a:r>
          </a:p>
          <a:p>
            <a:pPr eaLnBrk="1" hangingPunct="1">
              <a:spcBef>
                <a:spcPct val="0"/>
              </a:spcBef>
              <a:buFontTx/>
              <a:buNone/>
            </a:pPr>
            <a:endParaRPr lang="en-US" altLang="es-ES" sz="1800" dirty="0"/>
          </a:p>
        </p:txBody>
      </p:sp>
      <p:pic>
        <p:nvPicPr>
          <p:cNvPr id="7" name="Imagen 6">
            <a:extLst>
              <a:ext uri="{FF2B5EF4-FFF2-40B4-BE49-F238E27FC236}">
                <a16:creationId xmlns:a16="http://schemas.microsoft.com/office/drawing/2014/main" id="{AF26C7F7-FBB1-CF9D-0D0D-3B38E3790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846" y="4154788"/>
            <a:ext cx="971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Resultado de imagen de ireland flag">
            <a:extLst>
              <a:ext uri="{FF2B5EF4-FFF2-40B4-BE49-F238E27FC236}">
                <a16:creationId xmlns:a16="http://schemas.microsoft.com/office/drawing/2014/main" id="{CF9D8A64-E921-7081-3225-F0D9877BFF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1058" y="4162726"/>
            <a:ext cx="971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20 CuadroTexto">
            <a:extLst>
              <a:ext uri="{FF2B5EF4-FFF2-40B4-BE49-F238E27FC236}">
                <a16:creationId xmlns:a16="http://schemas.microsoft.com/office/drawing/2014/main" id="{FDDA5A30-89FD-7BE7-7589-642A5C2D25BE}"/>
              </a:ext>
            </a:extLst>
          </p:cNvPr>
          <p:cNvSpPr txBox="1">
            <a:spLocks noChangeArrowheads="1"/>
          </p:cNvSpPr>
          <p:nvPr/>
        </p:nvSpPr>
        <p:spPr bwMode="auto">
          <a:xfrm>
            <a:off x="6636146" y="4154788"/>
            <a:ext cx="12874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North</a:t>
            </a:r>
          </a:p>
          <a:p>
            <a:pPr eaLnBrk="1" hangingPunct="1">
              <a:spcBef>
                <a:spcPct val="0"/>
              </a:spcBef>
              <a:buFontTx/>
              <a:buNone/>
            </a:pPr>
            <a:endParaRPr lang="en-US" altLang="es-ES" sz="1800" dirty="0"/>
          </a:p>
        </p:txBody>
      </p:sp>
      <p:pic>
        <p:nvPicPr>
          <p:cNvPr id="11" name="Picture 16" descr="Resultado de imagen de england flag">
            <a:extLst>
              <a:ext uri="{FF2B5EF4-FFF2-40B4-BE49-F238E27FC236}">
                <a16:creationId xmlns:a16="http://schemas.microsoft.com/office/drawing/2014/main" id="{760E6163-A66A-A0E9-189E-DC71A6ADA0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0921" y="5289851"/>
            <a:ext cx="1079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3F928062-C354-4ED8-9CA7-80BC9E11A0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1058" y="5289851"/>
            <a:ext cx="10810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20 CuadroTexto">
            <a:extLst>
              <a:ext uri="{FF2B5EF4-FFF2-40B4-BE49-F238E27FC236}">
                <a16:creationId xmlns:a16="http://schemas.microsoft.com/office/drawing/2014/main" id="{161F483D-FD21-5585-FC43-2F6447A9FBDF}"/>
              </a:ext>
            </a:extLst>
          </p:cNvPr>
          <p:cNvSpPr txBox="1">
            <a:spLocks noChangeArrowheads="1"/>
          </p:cNvSpPr>
          <p:nvPr/>
        </p:nvSpPr>
        <p:spPr bwMode="auto">
          <a:xfrm>
            <a:off x="6691472" y="5387975"/>
            <a:ext cx="12874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pic>
        <p:nvPicPr>
          <p:cNvPr id="14" name="Picture 60">
            <a:extLst>
              <a:ext uri="{FF2B5EF4-FFF2-40B4-BE49-F238E27FC236}">
                <a16:creationId xmlns:a16="http://schemas.microsoft.com/office/drawing/2014/main" id="{68245B63-6316-AB12-740C-AC12E1027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2962" y="3104356"/>
            <a:ext cx="9715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42;p2">
            <a:extLst>
              <a:ext uri="{FF2B5EF4-FFF2-40B4-BE49-F238E27FC236}">
                <a16:creationId xmlns:a16="http://schemas.microsoft.com/office/drawing/2014/main" id="{ABCE644D-E2E4-CD48-B1CC-380F1BB3EDDF}"/>
              </a:ext>
            </a:extLst>
          </p:cNvPr>
          <p:cNvSpPr txBox="1"/>
          <p:nvPr/>
        </p:nvSpPr>
        <p:spPr>
          <a:xfrm>
            <a:off x="3706531" y="1953462"/>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ATLANTIC ARC</a:t>
            </a:r>
            <a:endParaRPr sz="4400" b="1" dirty="0">
              <a:solidFill>
                <a:schemeClr val="tx1"/>
              </a:solidFill>
              <a:latin typeface="Baskerville SemiBold" panose="02020502070401020303" pitchFamily="18" charset="0"/>
              <a:ea typeface="Baskerville SemiBold" panose="02020502070401020303" pitchFamily="18" charset="0"/>
            </a:endParaRPr>
          </a:p>
        </p:txBody>
      </p:sp>
    </p:spTree>
    <p:extLst>
      <p:ext uri="{BB962C8B-B14F-4D97-AF65-F5344CB8AC3E}">
        <p14:creationId xmlns:p14="http://schemas.microsoft.com/office/powerpoint/2010/main" val="445874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Maritime areas (in the project)</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3706531" y="1953462"/>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BALKAN &amp; BLACK SEA</a:t>
            </a:r>
            <a:endParaRPr sz="4400" b="1" dirty="0">
              <a:solidFill>
                <a:schemeClr val="tx1"/>
              </a:solidFill>
              <a:latin typeface="Baskerville SemiBold" panose="02020502070401020303" pitchFamily="18" charset="0"/>
              <a:ea typeface="Baskerville SemiBold" panose="02020502070401020303" pitchFamily="18" charset="0"/>
            </a:endParaRPr>
          </a:p>
        </p:txBody>
      </p:sp>
      <p:sp>
        <p:nvSpPr>
          <p:cNvPr id="5" name="20 CuadroTexto">
            <a:extLst>
              <a:ext uri="{FF2B5EF4-FFF2-40B4-BE49-F238E27FC236}">
                <a16:creationId xmlns:a16="http://schemas.microsoft.com/office/drawing/2014/main" id="{6AF20BE9-9254-6115-D54E-435E0ED0903A}"/>
              </a:ext>
            </a:extLst>
          </p:cNvPr>
          <p:cNvSpPr txBox="1">
            <a:spLocks noChangeArrowheads="1"/>
          </p:cNvSpPr>
          <p:nvPr/>
        </p:nvSpPr>
        <p:spPr bwMode="auto">
          <a:xfrm>
            <a:off x="7372390" y="6012405"/>
            <a:ext cx="1287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North</a:t>
            </a:r>
          </a:p>
          <a:p>
            <a:pPr eaLnBrk="1" hangingPunct="1">
              <a:spcBef>
                <a:spcPct val="0"/>
              </a:spcBef>
              <a:buFontTx/>
              <a:buNone/>
            </a:pPr>
            <a:endParaRPr lang="en-US" altLang="es-ES" sz="1800" dirty="0"/>
          </a:p>
        </p:txBody>
      </p:sp>
      <p:sp>
        <p:nvSpPr>
          <p:cNvPr id="16" name="20 CuadroTexto">
            <a:extLst>
              <a:ext uri="{FF2B5EF4-FFF2-40B4-BE49-F238E27FC236}">
                <a16:creationId xmlns:a16="http://schemas.microsoft.com/office/drawing/2014/main" id="{4F302AAC-E029-99F5-5A06-801026D25783}"/>
              </a:ext>
            </a:extLst>
          </p:cNvPr>
          <p:cNvSpPr txBox="1">
            <a:spLocks noChangeArrowheads="1"/>
          </p:cNvSpPr>
          <p:nvPr/>
        </p:nvSpPr>
        <p:spPr bwMode="auto">
          <a:xfrm>
            <a:off x="9212263" y="6036192"/>
            <a:ext cx="20653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Continental</a:t>
            </a:r>
          </a:p>
          <a:p>
            <a:pPr eaLnBrk="1" hangingPunct="1">
              <a:spcBef>
                <a:spcPct val="0"/>
              </a:spcBef>
              <a:buFontTx/>
              <a:buNone/>
            </a:pPr>
            <a:endParaRPr lang="en-US" altLang="es-ES" sz="1800" dirty="0"/>
          </a:p>
        </p:txBody>
      </p:sp>
      <p:pic>
        <p:nvPicPr>
          <p:cNvPr id="17" name="Imagen 16">
            <a:extLst>
              <a:ext uri="{FF2B5EF4-FFF2-40B4-BE49-F238E27FC236}">
                <a16:creationId xmlns:a16="http://schemas.microsoft.com/office/drawing/2014/main" id="{1A13E2C4-5981-5722-2B25-46A7AB553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74" y="3000966"/>
            <a:ext cx="3586839" cy="32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áfico 17">
            <a:extLst>
              <a:ext uri="{FF2B5EF4-FFF2-40B4-BE49-F238E27FC236}">
                <a16:creationId xmlns:a16="http://schemas.microsoft.com/office/drawing/2014/main" id="{0130E408-A7CF-D0A6-91A1-A9ECB78FF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043" y="3149785"/>
            <a:ext cx="1061521"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áfico 23">
            <a:extLst>
              <a:ext uri="{FF2B5EF4-FFF2-40B4-BE49-F238E27FC236}">
                <a16:creationId xmlns:a16="http://schemas.microsoft.com/office/drawing/2014/main" id="{06429A30-4A25-F967-5353-BC676BF52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894" y="4285435"/>
            <a:ext cx="10271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a:extLst>
              <a:ext uri="{FF2B5EF4-FFF2-40B4-BE49-F238E27FC236}">
                <a16:creationId xmlns:a16="http://schemas.microsoft.com/office/drawing/2014/main" id="{043009BC-7677-EADD-1A84-364D0A18C6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2226" y="3249798"/>
            <a:ext cx="1027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0">
            <a:extLst>
              <a:ext uri="{FF2B5EF4-FFF2-40B4-BE49-F238E27FC236}">
                <a16:creationId xmlns:a16="http://schemas.microsoft.com/office/drawing/2014/main" id="{6675B9A4-1531-7594-4260-34613DA927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2149" y="5330326"/>
            <a:ext cx="10255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4C7B0FF0-B15A-F743-AA90-8D6794022F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3400" y="5330326"/>
            <a:ext cx="1087739"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áfico 30">
            <a:extLst>
              <a:ext uri="{FF2B5EF4-FFF2-40B4-BE49-F238E27FC236}">
                <a16:creationId xmlns:a16="http://schemas.microsoft.com/office/drawing/2014/main" id="{B29BF54A-4C80-3B49-8512-4892E4EB2B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5496" y="4260860"/>
            <a:ext cx="10890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3">
            <a:extLst>
              <a:ext uri="{FF2B5EF4-FFF2-40B4-BE49-F238E27FC236}">
                <a16:creationId xmlns:a16="http://schemas.microsoft.com/office/drawing/2014/main" id="{20003C03-7712-A14E-DC36-0903E76998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6451" y="5308572"/>
            <a:ext cx="10271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4">
            <a:extLst>
              <a:ext uri="{FF2B5EF4-FFF2-40B4-BE49-F238E27FC236}">
                <a16:creationId xmlns:a16="http://schemas.microsoft.com/office/drawing/2014/main" id="{6EA80503-AF64-B46D-2CB8-822E2F4A1E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9195" y="4256688"/>
            <a:ext cx="10890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áfico 19">
            <a:extLst>
              <a:ext uri="{FF2B5EF4-FFF2-40B4-BE49-F238E27FC236}">
                <a16:creationId xmlns:a16="http://schemas.microsoft.com/office/drawing/2014/main" id="{4AC2A4EE-BC12-5F8C-4670-6E14B95956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32695" y="3185186"/>
            <a:ext cx="10255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45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Maritime areas (in the project)</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3985931" y="1817079"/>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BALTIC SEA </a:t>
            </a:r>
            <a:endParaRPr sz="4400" b="1" dirty="0">
              <a:solidFill>
                <a:schemeClr val="tx1"/>
              </a:solidFill>
              <a:latin typeface="Baskerville SemiBold" panose="02020502070401020303" pitchFamily="18" charset="0"/>
              <a:ea typeface="Baskerville SemiBold" panose="02020502070401020303" pitchFamily="18" charset="0"/>
            </a:endParaRPr>
          </a:p>
        </p:txBody>
      </p:sp>
      <p:pic>
        <p:nvPicPr>
          <p:cNvPr id="3" name="Imagen 2">
            <a:extLst>
              <a:ext uri="{FF2B5EF4-FFF2-40B4-BE49-F238E27FC236}">
                <a16:creationId xmlns:a16="http://schemas.microsoft.com/office/drawing/2014/main" id="{83D69E82-5E5F-3270-623E-F2AF96808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249" y="2637586"/>
            <a:ext cx="2683396" cy="4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BA3C900D-B303-6472-1E12-736A6593E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1575" y="4897636"/>
            <a:ext cx="108337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áfico 17">
            <a:extLst>
              <a:ext uri="{FF2B5EF4-FFF2-40B4-BE49-F238E27FC236}">
                <a16:creationId xmlns:a16="http://schemas.microsoft.com/office/drawing/2014/main" id="{33DA3939-C5C5-80BB-CA3F-6CD14E8C9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289" y="2527498"/>
            <a:ext cx="108748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39C9163F-0579-68C4-63D1-754491633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1731" y="3689548"/>
            <a:ext cx="111918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áfico 22">
            <a:extLst>
              <a:ext uri="{FF2B5EF4-FFF2-40B4-BE49-F238E27FC236}">
                <a16:creationId xmlns:a16="http://schemas.microsoft.com/office/drawing/2014/main" id="{751BDE38-87AA-CA0E-2192-DFEF30E57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1888" y="3629223"/>
            <a:ext cx="114846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68C98CD1-B49D-C0D5-1C85-3761FA58CB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6656" y="6021586"/>
            <a:ext cx="1038307"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E2193560-1D2B-CA90-4FFD-65EF72DD49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1575" y="6003330"/>
            <a:ext cx="1083376" cy="6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20 CuadroTexto">
            <a:extLst>
              <a:ext uri="{FF2B5EF4-FFF2-40B4-BE49-F238E27FC236}">
                <a16:creationId xmlns:a16="http://schemas.microsoft.com/office/drawing/2014/main" id="{9DCF16EF-36BC-5668-6838-4808553E7DD4}"/>
              </a:ext>
            </a:extLst>
          </p:cNvPr>
          <p:cNvSpPr txBox="1">
            <a:spLocks noChangeArrowheads="1"/>
          </p:cNvSpPr>
          <p:nvPr/>
        </p:nvSpPr>
        <p:spPr bwMode="auto">
          <a:xfrm>
            <a:off x="8796303" y="5693901"/>
            <a:ext cx="233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err="1"/>
              <a:t>Mecklenburg</a:t>
            </a:r>
            <a:endParaRPr lang="en-US" altLang="es-ES" sz="1800" dirty="0"/>
          </a:p>
        </p:txBody>
      </p:sp>
      <p:pic>
        <p:nvPicPr>
          <p:cNvPr id="12" name="Imagen 11" descr="Forma&#10;&#10;Descripción generada automáticamente con confianza media">
            <a:extLst>
              <a:ext uri="{FF2B5EF4-FFF2-40B4-BE49-F238E27FC236}">
                <a16:creationId xmlns:a16="http://schemas.microsoft.com/office/drawing/2014/main" id="{59F139E2-D753-3701-1FBB-900965B7C5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47584" y="2550376"/>
            <a:ext cx="1087482" cy="684000"/>
          </a:xfrm>
          <a:prstGeom prst="rect">
            <a:avLst/>
          </a:prstGeom>
        </p:spPr>
      </p:pic>
      <p:pic>
        <p:nvPicPr>
          <p:cNvPr id="13" name="Imagen 12" descr="Forma, Rectángulo&#10;&#10;Descripción generada automáticamente">
            <a:extLst>
              <a:ext uri="{FF2B5EF4-FFF2-40B4-BE49-F238E27FC236}">
                <a16:creationId xmlns:a16="http://schemas.microsoft.com/office/drawing/2014/main" id="{45A8CA1E-EE20-6C1B-0684-26AF37747D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7584" y="4868623"/>
            <a:ext cx="1064000" cy="684000"/>
          </a:xfrm>
          <a:prstGeom prst="rect">
            <a:avLst/>
          </a:prstGeom>
        </p:spPr>
      </p:pic>
      <p:sp>
        <p:nvSpPr>
          <p:cNvPr id="14" name="20 CuadroTexto">
            <a:extLst>
              <a:ext uri="{FF2B5EF4-FFF2-40B4-BE49-F238E27FC236}">
                <a16:creationId xmlns:a16="http://schemas.microsoft.com/office/drawing/2014/main" id="{74079826-C551-F851-7A52-BBE96DD5DB98}"/>
              </a:ext>
            </a:extLst>
          </p:cNvPr>
          <p:cNvSpPr txBox="1">
            <a:spLocks noChangeArrowheads="1"/>
          </p:cNvSpPr>
          <p:nvPr/>
        </p:nvSpPr>
        <p:spPr bwMode="auto">
          <a:xfrm>
            <a:off x="8796303" y="6214232"/>
            <a:ext cx="34972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Schleswig-Holstein</a:t>
            </a:r>
            <a:endParaRPr lang="en-US" altLang="es-ES" sz="1800" dirty="0"/>
          </a:p>
        </p:txBody>
      </p:sp>
    </p:spTree>
    <p:extLst>
      <p:ext uri="{BB962C8B-B14F-4D97-AF65-F5344CB8AC3E}">
        <p14:creationId xmlns:p14="http://schemas.microsoft.com/office/powerpoint/2010/main" val="1584131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Maritime areas (in the project)</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3706531" y="1953462"/>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NORTH SEA </a:t>
            </a:r>
            <a:endParaRPr sz="4400" b="1" dirty="0">
              <a:solidFill>
                <a:schemeClr val="tx1"/>
              </a:solidFill>
              <a:latin typeface="Baskerville SemiBold" panose="02020502070401020303" pitchFamily="18" charset="0"/>
              <a:ea typeface="Baskerville SemiBold" panose="02020502070401020303" pitchFamily="18" charset="0"/>
            </a:endParaRPr>
          </a:p>
        </p:txBody>
      </p:sp>
      <p:sp>
        <p:nvSpPr>
          <p:cNvPr id="3" name="20 CuadroTexto">
            <a:extLst>
              <a:ext uri="{FF2B5EF4-FFF2-40B4-BE49-F238E27FC236}">
                <a16:creationId xmlns:a16="http://schemas.microsoft.com/office/drawing/2014/main" id="{F7E2436A-F394-104F-A356-A52FF7AAA3BC}"/>
              </a:ext>
            </a:extLst>
          </p:cNvPr>
          <p:cNvSpPr txBox="1">
            <a:spLocks noChangeArrowheads="1"/>
          </p:cNvSpPr>
          <p:nvPr/>
        </p:nvSpPr>
        <p:spPr bwMode="auto">
          <a:xfrm>
            <a:off x="9043486" y="2739365"/>
            <a:ext cx="1289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East</a:t>
            </a:r>
          </a:p>
          <a:p>
            <a:pPr eaLnBrk="1" hangingPunct="1">
              <a:spcBef>
                <a:spcPct val="0"/>
              </a:spcBef>
              <a:buFontTx/>
              <a:buNone/>
            </a:pPr>
            <a:endParaRPr lang="en-US" altLang="es-ES" sz="1800" dirty="0"/>
          </a:p>
        </p:txBody>
      </p:sp>
      <p:pic>
        <p:nvPicPr>
          <p:cNvPr id="4" name="Picture 16" descr="Resultado de imagen de england flag">
            <a:extLst>
              <a:ext uri="{FF2B5EF4-FFF2-40B4-BE49-F238E27FC236}">
                <a16:creationId xmlns:a16="http://schemas.microsoft.com/office/drawing/2014/main" id="{13ED6A24-133D-EC90-61DD-0687EE440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674" y="2690153"/>
            <a:ext cx="1079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13BEFC90-D1F0-4005-6505-DE07D4B76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65" y="2757995"/>
            <a:ext cx="2651192" cy="37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81FA3FE6-1520-CED2-4807-78D624842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799" y="3809340"/>
            <a:ext cx="10953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6F20723F-180C-698D-31A8-351ECB8A26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7349" y="2671103"/>
            <a:ext cx="1139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D0A66284-B35E-DA51-329F-AE1393619C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2570" y="5937910"/>
            <a:ext cx="1019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B269A5DE-119A-5A54-A610-DED6126FDA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5236" y="3814103"/>
            <a:ext cx="10255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046AF5F0-BC3B-8FEC-665B-B24A8097A8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3649" y="4926940"/>
            <a:ext cx="10255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B3DA85AD-01BB-76E7-7F6B-63A4553193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7199" y="4947578"/>
            <a:ext cx="1047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83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215439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Rejuvenating the shipwright workforce attracting young learners training them with practical clues which are usually learned in workshops, this will be done with immersive learning using new appealing technologies (as videos 360 with real shipwrights)</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objectives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3199504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Maritime areas (in the project)</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3706530" y="1953462"/>
            <a:ext cx="6872569"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INTERMEDITERRANEAN </a:t>
            </a:r>
            <a:endParaRPr sz="4400" b="1" dirty="0">
              <a:solidFill>
                <a:schemeClr val="tx1"/>
              </a:solidFill>
              <a:latin typeface="Baskerville SemiBold" panose="02020502070401020303" pitchFamily="18" charset="0"/>
              <a:ea typeface="Baskerville SemiBold" panose="02020502070401020303" pitchFamily="18" charset="0"/>
            </a:endParaRPr>
          </a:p>
        </p:txBody>
      </p:sp>
      <p:pic>
        <p:nvPicPr>
          <p:cNvPr id="3" name="Picture 60">
            <a:extLst>
              <a:ext uri="{FF2B5EF4-FFF2-40B4-BE49-F238E27FC236}">
                <a16:creationId xmlns:a16="http://schemas.microsoft.com/office/drawing/2014/main" id="{3E8DB187-D0C3-D6EA-E4CC-F65FFC92E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006" y="3271044"/>
            <a:ext cx="97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70F1832A-FA8A-D094-1F8B-952F79A43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2050" y="3272632"/>
            <a:ext cx="973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20 CuadroTexto">
            <a:extLst>
              <a:ext uri="{FF2B5EF4-FFF2-40B4-BE49-F238E27FC236}">
                <a16:creationId xmlns:a16="http://schemas.microsoft.com/office/drawing/2014/main" id="{38F4A24E-676A-6CD4-091F-0E97175553DA}"/>
              </a:ext>
            </a:extLst>
          </p:cNvPr>
          <p:cNvSpPr txBox="1">
            <a:spLocks noChangeArrowheads="1"/>
          </p:cNvSpPr>
          <p:nvPr/>
        </p:nvSpPr>
        <p:spPr bwMode="auto">
          <a:xfrm>
            <a:off x="9236475" y="3329782"/>
            <a:ext cx="1287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pic>
        <p:nvPicPr>
          <p:cNvPr id="6" name="Imagen 5">
            <a:extLst>
              <a:ext uri="{FF2B5EF4-FFF2-40B4-BE49-F238E27FC236}">
                <a16:creationId xmlns:a16="http://schemas.microsoft.com/office/drawing/2014/main" id="{17CEB647-7525-9C05-557C-3CE789872B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149" y="3070358"/>
            <a:ext cx="4071610" cy="24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B4BA865-32FD-0FF3-CE88-50CAA129A9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006" y="4525169"/>
            <a:ext cx="10271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0 CuadroTexto">
            <a:extLst>
              <a:ext uri="{FF2B5EF4-FFF2-40B4-BE49-F238E27FC236}">
                <a16:creationId xmlns:a16="http://schemas.microsoft.com/office/drawing/2014/main" id="{3C0F5EA3-5E8E-8D9C-4593-C69058216662}"/>
              </a:ext>
            </a:extLst>
          </p:cNvPr>
          <p:cNvSpPr txBox="1">
            <a:spLocks noChangeArrowheads="1"/>
          </p:cNvSpPr>
          <p:nvPr/>
        </p:nvSpPr>
        <p:spPr bwMode="auto">
          <a:xfrm>
            <a:off x="6620581" y="3326607"/>
            <a:ext cx="12874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sp>
        <p:nvSpPr>
          <p:cNvPr id="10" name="20 CuadroTexto">
            <a:extLst>
              <a:ext uri="{FF2B5EF4-FFF2-40B4-BE49-F238E27FC236}">
                <a16:creationId xmlns:a16="http://schemas.microsoft.com/office/drawing/2014/main" id="{BFA2B401-A623-FFB9-0418-8E1C625E573B}"/>
              </a:ext>
            </a:extLst>
          </p:cNvPr>
          <p:cNvSpPr txBox="1">
            <a:spLocks noChangeArrowheads="1"/>
          </p:cNvSpPr>
          <p:nvPr/>
        </p:nvSpPr>
        <p:spPr bwMode="auto">
          <a:xfrm>
            <a:off x="9236475" y="4625182"/>
            <a:ext cx="12874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 typeface="Arial" panose="020B0604020202020204" pitchFamily="34" charset="0"/>
              <a:buNone/>
            </a:pPr>
            <a:r>
              <a:rPr lang="es-ES" altLang="es-ES" sz="2800" dirty="0"/>
              <a:t>South</a:t>
            </a:r>
          </a:p>
          <a:p>
            <a:pPr eaLnBrk="1" hangingPunct="1">
              <a:spcBef>
                <a:spcPct val="0"/>
              </a:spcBef>
              <a:buFontTx/>
              <a:buNone/>
            </a:pPr>
            <a:endParaRPr lang="en-US" altLang="es-ES" sz="1800" dirty="0"/>
          </a:p>
        </p:txBody>
      </p:sp>
      <p:pic>
        <p:nvPicPr>
          <p:cNvPr id="11" name="Imagen 10">
            <a:extLst>
              <a:ext uri="{FF2B5EF4-FFF2-40B4-BE49-F238E27FC236}">
                <a16:creationId xmlns:a16="http://schemas.microsoft.com/office/drawing/2014/main" id="{69D703D7-60DA-68C4-64AD-168908114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4588" y="4518819"/>
            <a:ext cx="990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516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883856" y="9456"/>
            <a:ext cx="6393744" cy="175428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Maritime areas (in the project)</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15" name="Google Shape;42;p2">
            <a:extLst>
              <a:ext uri="{FF2B5EF4-FFF2-40B4-BE49-F238E27FC236}">
                <a16:creationId xmlns:a16="http://schemas.microsoft.com/office/drawing/2014/main" id="{ABCE644D-E2E4-CD48-B1CC-380F1BB3EDDF}"/>
              </a:ext>
            </a:extLst>
          </p:cNvPr>
          <p:cNvSpPr txBox="1"/>
          <p:nvPr/>
        </p:nvSpPr>
        <p:spPr>
          <a:xfrm>
            <a:off x="3706531" y="1953462"/>
            <a:ext cx="6393744" cy="76940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4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ISLANDS</a:t>
            </a:r>
            <a:endParaRPr sz="4400" b="1" dirty="0">
              <a:solidFill>
                <a:schemeClr val="tx1"/>
              </a:solidFill>
              <a:latin typeface="Baskerville SemiBold" panose="02020502070401020303" pitchFamily="18" charset="0"/>
              <a:ea typeface="Baskerville SemiBold" panose="02020502070401020303" pitchFamily="18" charset="0"/>
            </a:endParaRPr>
          </a:p>
        </p:txBody>
      </p:sp>
      <p:pic>
        <p:nvPicPr>
          <p:cNvPr id="3" name="Imagen 2">
            <a:extLst>
              <a:ext uri="{FF2B5EF4-FFF2-40B4-BE49-F238E27FC236}">
                <a16:creationId xmlns:a16="http://schemas.microsoft.com/office/drawing/2014/main" id="{B02566B7-2570-2921-7795-C8517DBF7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164" y="3531995"/>
            <a:ext cx="427433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20 CuadroTexto">
            <a:extLst>
              <a:ext uri="{FF2B5EF4-FFF2-40B4-BE49-F238E27FC236}">
                <a16:creationId xmlns:a16="http://schemas.microsoft.com/office/drawing/2014/main" id="{27F99C3E-4B66-AA8D-E7B9-7A1D8EC48F90}"/>
              </a:ext>
            </a:extLst>
          </p:cNvPr>
          <p:cNvSpPr txBox="1">
            <a:spLocks noChangeArrowheads="1"/>
          </p:cNvSpPr>
          <p:nvPr/>
        </p:nvSpPr>
        <p:spPr bwMode="auto">
          <a:xfrm>
            <a:off x="6413500" y="3429000"/>
            <a:ext cx="541140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altLang="es-ES" sz="2000" dirty="0"/>
              <a:t>- </a:t>
            </a:r>
            <a:r>
              <a:rPr lang="en-GB" altLang="es-ES" sz="2000" dirty="0" err="1"/>
              <a:t>Canarian</a:t>
            </a:r>
            <a:r>
              <a:rPr lang="en-GB" altLang="es-ES" sz="2000" dirty="0"/>
              <a:t> Islands</a:t>
            </a:r>
          </a:p>
          <a:p>
            <a:pPr>
              <a:buNone/>
            </a:pPr>
            <a:r>
              <a:rPr lang="es-ES" altLang="es-ES" sz="2000" dirty="0"/>
              <a:t>- </a:t>
            </a:r>
            <a:r>
              <a:rPr lang="es-ES" altLang="es-ES" sz="2000" dirty="0" err="1"/>
              <a:t>Balearic</a:t>
            </a:r>
            <a:r>
              <a:rPr lang="es-ES" altLang="es-ES" sz="2000" dirty="0"/>
              <a:t> </a:t>
            </a:r>
            <a:r>
              <a:rPr lang="es-ES" altLang="es-ES" sz="2000" dirty="0" err="1"/>
              <a:t>Islands</a:t>
            </a:r>
            <a:endParaRPr lang="es-ES" altLang="es-ES" sz="2000" dirty="0"/>
          </a:p>
          <a:p>
            <a:pPr>
              <a:buNone/>
            </a:pPr>
            <a:r>
              <a:rPr lang="es-ES" altLang="es-ES" sz="2000" dirty="0"/>
              <a:t>- </a:t>
            </a:r>
            <a:r>
              <a:rPr lang="es-ES" altLang="es-ES" sz="2000" dirty="0" err="1"/>
              <a:t>Corsica</a:t>
            </a:r>
            <a:endParaRPr lang="es-ES" altLang="es-ES" sz="2000" dirty="0"/>
          </a:p>
          <a:p>
            <a:pPr>
              <a:buNone/>
            </a:pPr>
            <a:r>
              <a:rPr lang="en-GB" altLang="es-ES" sz="2000" dirty="0"/>
              <a:t>- </a:t>
            </a:r>
            <a:r>
              <a:rPr lang="es-ES" altLang="es-ES" sz="2000" dirty="0" err="1"/>
              <a:t>Sardinia</a:t>
            </a:r>
            <a:endParaRPr lang="es-ES" altLang="es-ES" sz="2000" dirty="0"/>
          </a:p>
          <a:p>
            <a:pPr>
              <a:buNone/>
            </a:pPr>
            <a:r>
              <a:rPr lang="en-GB" altLang="es-ES" sz="2000" dirty="0"/>
              <a:t>- Sicily</a:t>
            </a:r>
          </a:p>
          <a:p>
            <a:pPr>
              <a:buNone/>
            </a:pPr>
            <a:r>
              <a:rPr lang="en-GB" altLang="es-ES" sz="2000" dirty="0"/>
              <a:t>- Greek Islands including Crete</a:t>
            </a:r>
          </a:p>
          <a:p>
            <a:pPr>
              <a:buNone/>
            </a:pPr>
            <a:r>
              <a:rPr lang="en-GB" altLang="es-ES" sz="2000" dirty="0"/>
              <a:t>- </a:t>
            </a:r>
            <a:r>
              <a:rPr lang="es-ES" altLang="es-ES" sz="2000" dirty="0" err="1"/>
              <a:t>Cyprus</a:t>
            </a:r>
            <a:endParaRPr lang="es-ES" altLang="es-ES" sz="2000" dirty="0"/>
          </a:p>
          <a:p>
            <a:pPr>
              <a:buNone/>
            </a:pPr>
            <a:r>
              <a:rPr lang="en-GB" altLang="es-ES" sz="2000" dirty="0"/>
              <a:t>- Malta</a:t>
            </a:r>
            <a:endParaRPr lang="en-US" altLang="es-ES" sz="2000" dirty="0"/>
          </a:p>
        </p:txBody>
      </p:sp>
    </p:spTree>
    <p:extLst>
      <p:ext uri="{BB962C8B-B14F-4D97-AF65-F5344CB8AC3E}">
        <p14:creationId xmlns:p14="http://schemas.microsoft.com/office/powerpoint/2010/main" val="2151072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 name="Google Shape;42;p2">
            <a:extLst>
              <a:ext uri="{FF2B5EF4-FFF2-40B4-BE49-F238E27FC236}">
                <a16:creationId xmlns:a16="http://schemas.microsoft.com/office/drawing/2014/main" id="{14AAD43B-E063-9640-41A4-01843EAD14C4}"/>
              </a:ext>
            </a:extLst>
          </p:cNvPr>
          <p:cNvSpPr txBox="1"/>
          <p:nvPr/>
        </p:nvSpPr>
        <p:spPr>
          <a:xfrm>
            <a:off x="4330700" y="606356"/>
            <a:ext cx="9838083" cy="141573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dirty="0">
                <a:solidFill>
                  <a:schemeClr val="tx1"/>
                </a:solidFill>
                <a:latin typeface="Baskerville SemiBold" panose="02020502070401020303" pitchFamily="18" charset="0"/>
                <a:ea typeface="Baskerville SemiBold" panose="02020502070401020303" pitchFamily="18" charset="0"/>
                <a:cs typeface="Avenir"/>
                <a:sym typeface="Avenir"/>
              </a:rPr>
              <a:t>You can v</a:t>
            </a: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isit our website: </a:t>
            </a:r>
            <a:r>
              <a:rPr lang="it-IT" sz="32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https://ahod360.infoproject.eu/</a:t>
            </a:r>
            <a:endParaRPr sz="3200"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pic>
        <p:nvPicPr>
          <p:cNvPr id="4" name="Imagen 3">
            <a:extLst>
              <a:ext uri="{FF2B5EF4-FFF2-40B4-BE49-F238E27FC236}">
                <a16:creationId xmlns:a16="http://schemas.microsoft.com/office/drawing/2014/main" id="{A243441B-D82B-7F50-E93C-963DB8647FBA}"/>
              </a:ext>
            </a:extLst>
          </p:cNvPr>
          <p:cNvPicPr>
            <a:picLocks noChangeAspect="1"/>
          </p:cNvPicPr>
          <p:nvPr/>
        </p:nvPicPr>
        <p:blipFill>
          <a:blip r:embed="rId4"/>
          <a:stretch>
            <a:fillRect/>
          </a:stretch>
        </p:blipFill>
        <p:spPr>
          <a:xfrm>
            <a:off x="1282711" y="2314358"/>
            <a:ext cx="9402644" cy="3996000"/>
          </a:xfrm>
          <a:prstGeom prst="rect">
            <a:avLst/>
          </a:prstGeom>
        </p:spPr>
      </p:pic>
    </p:spTree>
    <p:extLst>
      <p:ext uri="{BB962C8B-B14F-4D97-AF65-F5344CB8AC3E}">
        <p14:creationId xmlns:p14="http://schemas.microsoft.com/office/powerpoint/2010/main" val="3307470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
        <p:nvSpPr>
          <p:cNvPr id="2" name="Rettangolo con angoli arrotondati 1">
            <a:extLst>
              <a:ext uri="{FF2B5EF4-FFF2-40B4-BE49-F238E27FC236}">
                <a16:creationId xmlns:a16="http://schemas.microsoft.com/office/drawing/2014/main" id="{EEB35794-C7F0-0260-D61A-6791F066C0B8}"/>
              </a:ext>
            </a:extLst>
          </p:cNvPr>
          <p:cNvSpPr/>
          <p:nvPr/>
        </p:nvSpPr>
        <p:spPr>
          <a:xfrm>
            <a:off x="1623317" y="2774022"/>
            <a:ext cx="4849402" cy="2311686"/>
          </a:xfrm>
          <a:prstGeom prst="roundRect">
            <a:avLst/>
          </a:prstGeom>
          <a:solidFill>
            <a:srgbClr val="F1F4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con angoli arrotondati 3">
            <a:extLst>
              <a:ext uri="{FF2B5EF4-FFF2-40B4-BE49-F238E27FC236}">
                <a16:creationId xmlns:a16="http://schemas.microsoft.com/office/drawing/2014/main" id="{D1020BA3-1AD6-E42D-F9CB-66473C1E96F6}"/>
              </a:ext>
            </a:extLst>
          </p:cNvPr>
          <p:cNvSpPr/>
          <p:nvPr/>
        </p:nvSpPr>
        <p:spPr>
          <a:xfrm>
            <a:off x="6237349" y="3345213"/>
            <a:ext cx="4550516" cy="1231106"/>
          </a:xfrm>
          <a:prstGeom prst="roundRect">
            <a:avLst/>
          </a:prstGeom>
          <a:solidFill>
            <a:srgbClr val="F1F4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magine 4" descr="Immagine che contiene testo, Carattere, schermata, logo&#10;&#10;Descrizione generata automaticamente">
            <a:extLst>
              <a:ext uri="{FF2B5EF4-FFF2-40B4-BE49-F238E27FC236}">
                <a16:creationId xmlns:a16="http://schemas.microsoft.com/office/drawing/2014/main" id="{2622B4A8-DAFB-4CB1-1087-E5A3EF6258BB}"/>
              </a:ext>
            </a:extLst>
          </p:cNvPr>
          <p:cNvPicPr>
            <a:picLocks noChangeAspect="1"/>
          </p:cNvPicPr>
          <p:nvPr/>
        </p:nvPicPr>
        <p:blipFill>
          <a:blip r:embed="rId4"/>
          <a:stretch>
            <a:fillRect/>
          </a:stretch>
        </p:blipFill>
        <p:spPr>
          <a:xfrm>
            <a:off x="1163080" y="2580019"/>
            <a:ext cx="5769876" cy="2761494"/>
          </a:xfrm>
          <a:prstGeom prst="rect">
            <a:avLst/>
          </a:prstGeom>
        </p:spPr>
      </p:pic>
      <p:sp>
        <p:nvSpPr>
          <p:cNvPr id="8" name="CasellaDiTesto 7">
            <a:extLst>
              <a:ext uri="{FF2B5EF4-FFF2-40B4-BE49-F238E27FC236}">
                <a16:creationId xmlns:a16="http://schemas.microsoft.com/office/drawing/2014/main" id="{3423C970-3279-C6CF-A43C-6572D803C6CA}"/>
              </a:ext>
            </a:extLst>
          </p:cNvPr>
          <p:cNvSpPr txBox="1"/>
          <p:nvPr/>
        </p:nvSpPr>
        <p:spPr>
          <a:xfrm>
            <a:off x="5438066" y="3468126"/>
            <a:ext cx="6149082" cy="1446550"/>
          </a:xfrm>
          <a:prstGeom prst="rect">
            <a:avLst/>
          </a:prstGeom>
          <a:noFill/>
        </p:spPr>
        <p:txBody>
          <a:bodyPr wrap="square">
            <a:spAutoFit/>
          </a:bodyPr>
          <a:lstStyle/>
          <a:p>
            <a:pPr algn="ctr" rtl="0">
              <a:spcBef>
                <a:spcPts val="0"/>
              </a:spcBef>
              <a:spcAft>
                <a:spcPts val="0"/>
              </a:spcAft>
            </a:pPr>
            <a:r>
              <a:rPr lang="fr-FR" sz="2400" b="1" i="0" u="none" strike="noStrike" dirty="0">
                <a:solidFill>
                  <a:srgbClr val="263670"/>
                </a:solidFill>
                <a:effectLst/>
                <a:latin typeface="Avenir" panose="02000503020000020003"/>
              </a:rPr>
              <a:t>Jaqueline Rinaldi</a:t>
            </a:r>
            <a:endParaRPr lang="fr-FR" sz="1800" b="0" dirty="0">
              <a:solidFill>
                <a:srgbClr val="263670"/>
              </a:solidFill>
              <a:effectLst/>
            </a:endParaRPr>
          </a:p>
          <a:p>
            <a:pPr algn="ctr" rtl="0">
              <a:spcBef>
                <a:spcPts val="0"/>
              </a:spcBef>
              <a:spcAft>
                <a:spcPts val="0"/>
              </a:spcAft>
            </a:pPr>
            <a:r>
              <a:rPr lang="fr-FR" sz="1800" b="1" i="0" u="none" strike="noStrike" dirty="0">
                <a:solidFill>
                  <a:srgbClr val="263670"/>
                </a:solidFill>
                <a:effectLst/>
                <a:latin typeface="Avenir" panose="02000503020000020003"/>
              </a:rPr>
              <a:t>TUTOR</a:t>
            </a:r>
            <a:endParaRPr lang="fr-FR" sz="1800" b="0" dirty="0">
              <a:solidFill>
                <a:srgbClr val="263670"/>
              </a:solidFill>
              <a:effectLst/>
            </a:endParaRPr>
          </a:p>
          <a:p>
            <a:pPr algn="ctr" rtl="0">
              <a:spcBef>
                <a:spcPts val="0"/>
              </a:spcBef>
              <a:spcAft>
                <a:spcPts val="0"/>
              </a:spcAft>
            </a:pPr>
            <a:r>
              <a:rPr lang="fr-FR" sz="1800" b="0" i="0" u="none" strike="noStrike" dirty="0">
                <a:solidFill>
                  <a:srgbClr val="263670"/>
                </a:solidFill>
                <a:effectLst/>
                <a:latin typeface="Avenir" panose="02000503020000020003"/>
              </a:rPr>
              <a:t>jaqueline.rinaldi@ceipes.org</a:t>
            </a:r>
            <a:endParaRPr lang="fr-FR" sz="1800" b="0" dirty="0">
              <a:solidFill>
                <a:srgbClr val="263670"/>
              </a:solidFill>
              <a:effectLst/>
            </a:endParaRPr>
          </a:p>
          <a:p>
            <a:br>
              <a:rPr lang="fr-FR" dirty="0"/>
            </a:br>
            <a:endParaRPr lang="en-GB" dirty="0"/>
          </a:p>
        </p:txBody>
      </p:sp>
    </p:spTree>
    <p:extLst>
      <p:ext uri="{BB962C8B-B14F-4D97-AF65-F5344CB8AC3E}">
        <p14:creationId xmlns:p14="http://schemas.microsoft.com/office/powerpoint/2010/main" val="799047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53884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Increase the number of students in VET woodworking and boat carpentry – even transferring professionals from related sectors</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objectives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1888410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215439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Enhance European connections and facilitate cooperation between professionals and learners of different maritime areas, with the objective to spread knowledge and increasing common projects and possibility for learners to move around Europe</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objectives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288472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53884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Preserve practical knowledge and know-how of European shipwrights - record and </a:t>
            </a:r>
            <a:r>
              <a:rPr lang="en-US" sz="2000" dirty="0" err="1">
                <a:solidFill>
                  <a:schemeClr val="tx1"/>
                </a:solidFill>
                <a:latin typeface="Montserrat" pitchFamily="2" charset="77"/>
                <a:ea typeface="Avenir"/>
                <a:cs typeface="Avenir"/>
                <a:sym typeface="Avenir"/>
              </a:rPr>
              <a:t>digitalise</a:t>
            </a:r>
            <a:r>
              <a:rPr lang="en-US" sz="2000" dirty="0">
                <a:solidFill>
                  <a:schemeClr val="tx1"/>
                </a:solidFill>
                <a:latin typeface="Montserrat" pitchFamily="2" charset="77"/>
                <a:ea typeface="Avenir"/>
                <a:cs typeface="Avenir"/>
                <a:sym typeface="Avenir"/>
              </a:rPr>
              <a:t> interventions of current shipwrights of different maritime areas</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objectives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417958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4" name="Google Shape;44;p2"/>
          <p:cNvSpPr txBox="1"/>
          <p:nvPr/>
        </p:nvSpPr>
        <p:spPr>
          <a:xfrm>
            <a:off x="2003778" y="4012049"/>
            <a:ext cx="8184444" cy="123106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tx1"/>
              </a:buClr>
              <a:buFont typeface="Arial" panose="020B0604020202020204" pitchFamily="34" charset="0"/>
              <a:buChar char="•"/>
            </a:pPr>
            <a:r>
              <a:rPr lang="en-US" sz="2000" dirty="0">
                <a:solidFill>
                  <a:schemeClr val="tx1"/>
                </a:solidFill>
                <a:latin typeface="Montserrat" pitchFamily="2" charset="77"/>
                <a:ea typeface="Avenir"/>
                <a:cs typeface="Avenir"/>
                <a:sym typeface="Avenir"/>
              </a:rPr>
              <a:t>Facilitate access to information irrespective of the learner's location or financial resources</a:t>
            </a:r>
          </a:p>
          <a:p>
            <a:pPr marL="342900" marR="0" lvl="0" indent="-342900" algn="l" rtl="0">
              <a:spcBef>
                <a:spcPts val="0"/>
              </a:spcBef>
              <a:spcAft>
                <a:spcPts val="0"/>
              </a:spcAft>
              <a:buClr>
                <a:schemeClr val="tx1"/>
              </a:buClr>
              <a:buFont typeface="Arial" panose="020B0604020202020204" pitchFamily="34" charset="0"/>
              <a:buChar char="•"/>
            </a:pPr>
            <a:endParaRPr lang="en-US" sz="2000" dirty="0">
              <a:solidFill>
                <a:schemeClr val="tx1"/>
              </a:solidFill>
              <a:latin typeface="Montserrat" pitchFamily="2" charset="77"/>
              <a:ea typeface="Avenir"/>
              <a:cs typeface="Avenir"/>
              <a:sym typeface="Avenir"/>
            </a:endParaRPr>
          </a:p>
          <a:p>
            <a:pPr marL="342900" marR="0" lvl="0" indent="-342900" algn="l" rtl="0">
              <a:spcBef>
                <a:spcPts val="0"/>
              </a:spcBef>
              <a:spcAft>
                <a:spcPts val="0"/>
              </a:spcAft>
              <a:buClr>
                <a:schemeClr val="tx1"/>
              </a:buClr>
              <a:buFont typeface="Arial" panose="020B0604020202020204" pitchFamily="34" charset="0"/>
              <a:buChar char="•"/>
            </a:pPr>
            <a:endParaRPr dirty="0">
              <a:solidFill>
                <a:schemeClr val="tx1"/>
              </a:solidFill>
              <a:latin typeface="Montserrat" pitchFamily="2" charset="77"/>
            </a:endParaRPr>
          </a:p>
        </p:txBody>
      </p:sp>
      <p:sp>
        <p:nvSpPr>
          <p:cNvPr id="2" name="Google Shape;42;p2">
            <a:extLst>
              <a:ext uri="{FF2B5EF4-FFF2-40B4-BE49-F238E27FC236}">
                <a16:creationId xmlns:a16="http://schemas.microsoft.com/office/drawing/2014/main" id="{14AAD43B-E063-9640-41A4-01843EAD14C4}"/>
              </a:ext>
            </a:extLst>
          </p:cNvPr>
          <p:cNvSpPr txBox="1"/>
          <p:nvPr/>
        </p:nvSpPr>
        <p:spPr>
          <a:xfrm>
            <a:off x="4007556" y="2542399"/>
            <a:ext cx="4461573" cy="92328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5400" b="1" u="none" strike="noStrike" cap="none" dirty="0">
                <a:solidFill>
                  <a:schemeClr val="tx1"/>
                </a:solidFill>
                <a:latin typeface="Baskerville SemiBold" panose="02020502070401020303" pitchFamily="18" charset="0"/>
                <a:ea typeface="Baskerville SemiBold" panose="02020502070401020303" pitchFamily="18" charset="0"/>
                <a:cs typeface="Avenir"/>
                <a:sym typeface="Avenir"/>
              </a:rPr>
              <a:t>The objectives</a:t>
            </a:r>
            <a:endParaRPr b="1" dirty="0">
              <a:solidFill>
                <a:schemeClr val="tx1"/>
              </a:solidFill>
              <a:latin typeface="Baskerville SemiBold" panose="02020502070401020303" pitchFamily="18" charset="0"/>
              <a:ea typeface="Baskerville SemiBold" panose="02020502070401020303" pitchFamily="18" charset="0"/>
            </a:endParaRPr>
          </a:p>
        </p:txBody>
      </p:sp>
      <p:pic>
        <p:nvPicPr>
          <p:cNvPr id="9" name="Imagen 8" descr="Logotipo&#10;&#10;Descripción generada automáticamente">
            <a:extLst>
              <a:ext uri="{FF2B5EF4-FFF2-40B4-BE49-F238E27FC236}">
                <a16:creationId xmlns:a16="http://schemas.microsoft.com/office/drawing/2014/main" id="{D36CCF4E-1632-39D2-B746-ED6E4A7B553E}"/>
              </a:ext>
            </a:extLst>
          </p:cNvPr>
          <p:cNvPicPr>
            <a:picLocks noChangeAspect="1"/>
          </p:cNvPicPr>
          <p:nvPr/>
        </p:nvPicPr>
        <p:blipFill>
          <a:blip r:embed="rId3"/>
          <a:stretch>
            <a:fillRect/>
          </a:stretch>
        </p:blipFill>
        <p:spPr>
          <a:xfrm>
            <a:off x="-101601" y="-112890"/>
            <a:ext cx="4726281" cy="2658533"/>
          </a:xfrm>
          <a:prstGeom prst="rect">
            <a:avLst/>
          </a:prstGeom>
        </p:spPr>
      </p:pic>
    </p:spTree>
    <p:extLst>
      <p:ext uri="{BB962C8B-B14F-4D97-AF65-F5344CB8AC3E}">
        <p14:creationId xmlns:p14="http://schemas.microsoft.com/office/powerpoint/2010/main" val="2744866773"/>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TotalTime>
  <Words>3940</Words>
  <Application>Microsoft Office PowerPoint</Application>
  <PresentationFormat>Widescreen</PresentationFormat>
  <Paragraphs>284</Paragraphs>
  <Slides>54</Slides>
  <Notes>54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54</vt:i4>
      </vt:variant>
    </vt:vector>
  </HeadingPairs>
  <TitlesOfParts>
    <vt:vector size="62" baseType="lpstr">
      <vt:lpstr>Arial</vt:lpstr>
      <vt:lpstr>Avenir</vt:lpstr>
      <vt:lpstr>Avenir Light</vt:lpstr>
      <vt:lpstr>Baskerville SemiBold</vt:lpstr>
      <vt:lpstr>Calibri</vt:lpstr>
      <vt:lpstr>Inter</vt:lpstr>
      <vt:lpstr>Montserrat</vt:lpstr>
      <vt:lpstr>3_Custom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CEIPES Workstation</dc:creator>
  <cp:lastModifiedBy>Office06 CEIPES</cp:lastModifiedBy>
  <cp:revision>29</cp:revision>
  <dcterms:created xsi:type="dcterms:W3CDTF">2020-08-21T13:51:09Z</dcterms:created>
  <dcterms:modified xsi:type="dcterms:W3CDTF">2024-02-27T08:36:24Z</dcterms:modified>
</cp:coreProperties>
</file>